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79" r:id="rId3"/>
    <p:sldId id="257" r:id="rId4"/>
    <p:sldId id="292" r:id="rId5"/>
    <p:sldId id="294" r:id="rId6"/>
    <p:sldId id="302" r:id="rId7"/>
    <p:sldId id="295" r:id="rId8"/>
    <p:sldId id="296" r:id="rId9"/>
    <p:sldId id="297" r:id="rId10"/>
    <p:sldId id="299" r:id="rId11"/>
    <p:sldId id="290" r:id="rId12"/>
    <p:sldId id="300" r:id="rId13"/>
    <p:sldId id="301" r:id="rId14"/>
    <p:sldId id="258" r:id="rId15"/>
    <p:sldId id="29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7"/>
    <p:restoredTop sz="80000"/>
  </p:normalViewPr>
  <p:slideViewPr>
    <p:cSldViewPr snapToGrid="0" snapToObjects="1">
      <p:cViewPr varScale="1">
        <p:scale>
          <a:sx n="77" d="100"/>
          <a:sy n="77" d="100"/>
        </p:scale>
        <p:origin x="1192" y="192"/>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venir Roman" panose="02000503020000020003" pitchFamily="2" charset="0"/>
                <a:ea typeface="+mn-ea"/>
                <a:cs typeface="+mn-cs"/>
              </a:defRPr>
            </a:pPr>
            <a:r>
              <a:rPr lang="fr-FR" sz="2000" dirty="0"/>
              <a:t>Conformité des entreprises avec le RGPD</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venir Roman" panose="02000503020000020003" pitchFamily="2" charset="0"/>
              <a:ea typeface="+mn-ea"/>
              <a:cs typeface="+mn-cs"/>
            </a:defRPr>
          </a:pPr>
          <a:endParaRPr lang="fr-FR"/>
        </a:p>
      </c:txPr>
    </c:title>
    <c:autoTitleDeleted val="0"/>
    <c:plotArea>
      <c:layout>
        <c:manualLayout>
          <c:layoutTarget val="inner"/>
          <c:xMode val="edge"/>
          <c:yMode val="edge"/>
          <c:x val="0.25784699648920556"/>
          <c:y val="0.1867131987554837"/>
          <c:w val="0.50489833045732746"/>
          <c:h val="0.53017530619685094"/>
        </c:manualLayout>
      </c:layout>
      <c:doughnutChart>
        <c:varyColors val="1"/>
        <c:ser>
          <c:idx val="0"/>
          <c:order val="0"/>
          <c:tx>
            <c:strRef>
              <c:f>Feuil1!$B$1</c:f>
              <c:strCache>
                <c:ptCount val="1"/>
                <c:pt idx="0">
                  <c:v>Conformité des entreprises avec le RGPD</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94E7-5048-942A-DD18F3AD333A}"/>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B166-274E-8E12-162FA2C4112C}"/>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1-B166-274E-8E12-162FA2C4112C}"/>
              </c:ext>
            </c:extLst>
          </c:dPt>
          <c:dPt>
            <c:idx val="3"/>
            <c:bubble3D val="0"/>
            <c:spPr>
              <a:solidFill>
                <a:schemeClr val="bg1">
                  <a:lumMod val="50000"/>
                  <a:lumOff val="50000"/>
                </a:schemeClr>
              </a:solidFill>
              <a:ln w="19050">
                <a:solidFill>
                  <a:schemeClr val="lt1"/>
                </a:solidFill>
              </a:ln>
              <a:effectLst/>
            </c:spPr>
            <c:extLst>
              <c:ext xmlns:c16="http://schemas.microsoft.com/office/drawing/2014/chart" uri="{C3380CC4-5D6E-409C-BE32-E72D297353CC}">
                <c16:uniqueId val="{00000002-B166-274E-8E12-162FA2C4112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venir Roman" panose="02000503020000020003" pitchFamily="2" charset="0"/>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Feuil1!$A$2:$A$5</c:f>
              <c:strCache>
                <c:ptCount val="4"/>
                <c:pt idx="0">
                  <c:v>Conforme RGPD</c:v>
                </c:pt>
                <c:pt idx="1">
                  <c:v>Estime être en conformité courant 2020</c:v>
                </c:pt>
                <c:pt idx="2">
                  <c:v>Estime être en conformité dans plus d'un an</c:v>
                </c:pt>
                <c:pt idx="3">
                  <c:v>Non concernée par le RGPD</c:v>
                </c:pt>
              </c:strCache>
            </c:strRef>
          </c:cat>
          <c:val>
            <c:numRef>
              <c:f>Feuil1!$B$2:$B$5</c:f>
              <c:numCache>
                <c:formatCode>0%</c:formatCode>
                <c:ptCount val="4"/>
                <c:pt idx="0">
                  <c:v>0.59</c:v>
                </c:pt>
                <c:pt idx="1">
                  <c:v>0.28999999999999998</c:v>
                </c:pt>
                <c:pt idx="2">
                  <c:v>0.09</c:v>
                </c:pt>
                <c:pt idx="3">
                  <c:v>0.03</c:v>
                </c:pt>
              </c:numCache>
            </c:numRef>
          </c:val>
          <c:extLst>
            <c:ext xmlns:c16="http://schemas.microsoft.com/office/drawing/2014/chart" uri="{C3380CC4-5D6E-409C-BE32-E72D297353CC}">
              <c16:uniqueId val="{00000000-B166-274E-8E12-162FA2C4112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venir Roman" panose="02000503020000020003" pitchFamily="2" charset="0"/>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venir Roman" panose="02000503020000020003" pitchFamily="2" charset="0"/>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A3BBF6-1070-904D-80D9-6C1CD6FE7CD0}" type="doc">
      <dgm:prSet loTypeId="urn:microsoft.com/office/officeart/2005/8/layout/radial1" loCatId="" qsTypeId="urn:microsoft.com/office/officeart/2005/8/quickstyle/simple5" qsCatId="simple" csTypeId="urn:microsoft.com/office/officeart/2005/8/colors/colorful1" csCatId="colorful" phldr="1"/>
      <dgm:spPr/>
      <dgm:t>
        <a:bodyPr/>
        <a:lstStyle/>
        <a:p>
          <a:endParaRPr lang="fr-FR"/>
        </a:p>
      </dgm:t>
    </dgm:pt>
    <dgm:pt modelId="{B5B7463F-228D-0341-8BC8-F0AE8CC3E048}">
      <dgm:prSet phldrT="[Texte]" custT="1"/>
      <dgm:spPr/>
      <dgm:t>
        <a:bodyPr/>
        <a:lstStyle/>
        <a:p>
          <a:r>
            <a:rPr lang="fr-FR" sz="2800" dirty="0">
              <a:latin typeface="Calibri" panose="020F0502020204030204" pitchFamily="34" charset="0"/>
              <a:cs typeface="Calibri" panose="020F0502020204030204" pitchFamily="34" charset="0"/>
            </a:rPr>
            <a:t>RGPD</a:t>
          </a:r>
        </a:p>
      </dgm:t>
    </dgm:pt>
    <dgm:pt modelId="{2B1C6D2B-0678-3B46-B42F-8D6488688DB0}" type="parTrans" cxnId="{0EA02301-590E-7C46-9403-8DDCBFD75BA8}">
      <dgm:prSet/>
      <dgm:spPr/>
      <dgm:t>
        <a:bodyPr/>
        <a:lstStyle/>
        <a:p>
          <a:endParaRPr lang="fr-FR" sz="1200">
            <a:latin typeface="Calibri" panose="020F0502020204030204" pitchFamily="34" charset="0"/>
            <a:cs typeface="Calibri" panose="020F0502020204030204" pitchFamily="34" charset="0"/>
          </a:endParaRPr>
        </a:p>
      </dgm:t>
    </dgm:pt>
    <dgm:pt modelId="{DC7F3C42-4AF2-9F41-A033-A194F49BFDB9}" type="sibTrans" cxnId="{0EA02301-590E-7C46-9403-8DDCBFD75BA8}">
      <dgm:prSet/>
      <dgm:spPr/>
      <dgm:t>
        <a:bodyPr/>
        <a:lstStyle/>
        <a:p>
          <a:endParaRPr lang="fr-FR" sz="1200">
            <a:latin typeface="Calibri" panose="020F0502020204030204" pitchFamily="34" charset="0"/>
            <a:cs typeface="Calibri" panose="020F0502020204030204" pitchFamily="34" charset="0"/>
          </a:endParaRPr>
        </a:p>
      </dgm:t>
    </dgm:pt>
    <dgm:pt modelId="{6A017675-A793-3944-A1A7-125B716523F9}">
      <dgm:prSet phldrT="[Texte]" custT="1"/>
      <dgm:spPr/>
      <dgm:t>
        <a:bodyPr/>
        <a:lstStyle/>
        <a:p>
          <a:r>
            <a:rPr lang="fr-FR" sz="1200" dirty="0">
              <a:latin typeface="Calibri" panose="020F0502020204030204" pitchFamily="34" charset="0"/>
              <a:cs typeface="Calibri" panose="020F0502020204030204" pitchFamily="34" charset="0"/>
            </a:rPr>
            <a:t>Collecte licite, loyale et transparente</a:t>
          </a:r>
        </a:p>
      </dgm:t>
    </dgm:pt>
    <dgm:pt modelId="{A9C99D25-9D36-F14A-92E5-DC746910EF23}" type="parTrans" cxnId="{B1B6BF59-36FD-8B42-BF2D-C82C2A0C5E25}">
      <dgm:prSet custT="1"/>
      <dgm:spPr/>
      <dgm:t>
        <a:bodyPr/>
        <a:lstStyle/>
        <a:p>
          <a:endParaRPr lang="fr-FR" sz="1200">
            <a:latin typeface="Calibri" panose="020F0502020204030204" pitchFamily="34" charset="0"/>
            <a:cs typeface="Calibri" panose="020F0502020204030204" pitchFamily="34" charset="0"/>
          </a:endParaRPr>
        </a:p>
      </dgm:t>
    </dgm:pt>
    <dgm:pt modelId="{53EF91CD-2148-FD4C-8841-5C04C2609C2D}" type="sibTrans" cxnId="{B1B6BF59-36FD-8B42-BF2D-C82C2A0C5E25}">
      <dgm:prSet/>
      <dgm:spPr/>
      <dgm:t>
        <a:bodyPr/>
        <a:lstStyle/>
        <a:p>
          <a:endParaRPr lang="fr-FR" sz="1200">
            <a:latin typeface="Calibri" panose="020F0502020204030204" pitchFamily="34" charset="0"/>
            <a:cs typeface="Calibri" panose="020F0502020204030204" pitchFamily="34" charset="0"/>
          </a:endParaRPr>
        </a:p>
      </dgm:t>
    </dgm:pt>
    <dgm:pt modelId="{F25C3CD5-1979-C24B-8DF4-F284814704B2}">
      <dgm:prSet phldrT="[Texte]" custT="1"/>
      <dgm:spPr/>
      <dgm:t>
        <a:bodyPr/>
        <a:lstStyle/>
        <a:p>
          <a:r>
            <a:rPr lang="fr-FR" sz="1200" dirty="0">
              <a:latin typeface="Calibri" panose="020F0502020204030204" pitchFamily="34" charset="0"/>
              <a:cs typeface="Calibri" panose="020F0502020204030204" pitchFamily="34" charset="0"/>
            </a:rPr>
            <a:t>Limitation des finalités de la collecte</a:t>
          </a:r>
        </a:p>
      </dgm:t>
    </dgm:pt>
    <dgm:pt modelId="{CD5EAB56-9ADB-A848-B75E-B0A76DDA2752}" type="parTrans" cxnId="{3D73B9CD-18E0-8F4A-87BB-CE64BEA223CE}">
      <dgm:prSet custT="1"/>
      <dgm:spPr/>
      <dgm:t>
        <a:bodyPr/>
        <a:lstStyle/>
        <a:p>
          <a:endParaRPr lang="fr-FR" sz="1200">
            <a:latin typeface="Calibri" panose="020F0502020204030204" pitchFamily="34" charset="0"/>
            <a:cs typeface="Calibri" panose="020F0502020204030204" pitchFamily="34" charset="0"/>
          </a:endParaRPr>
        </a:p>
      </dgm:t>
    </dgm:pt>
    <dgm:pt modelId="{D5223523-0E97-714D-80A8-44070C934143}" type="sibTrans" cxnId="{3D73B9CD-18E0-8F4A-87BB-CE64BEA223CE}">
      <dgm:prSet/>
      <dgm:spPr/>
      <dgm:t>
        <a:bodyPr/>
        <a:lstStyle/>
        <a:p>
          <a:endParaRPr lang="fr-FR" sz="1200">
            <a:latin typeface="Calibri" panose="020F0502020204030204" pitchFamily="34" charset="0"/>
            <a:cs typeface="Calibri" panose="020F0502020204030204" pitchFamily="34" charset="0"/>
          </a:endParaRPr>
        </a:p>
      </dgm:t>
    </dgm:pt>
    <dgm:pt modelId="{5E672D19-FF37-824C-8451-BB3FDE2A1C12}">
      <dgm:prSet custT="1"/>
      <dgm:spPr/>
      <dgm:t>
        <a:bodyPr/>
        <a:lstStyle/>
        <a:p>
          <a:r>
            <a:rPr lang="fr-FR" sz="1200" dirty="0">
              <a:latin typeface="Calibri" panose="020F0502020204030204" pitchFamily="34" charset="0"/>
              <a:cs typeface="Calibri" panose="020F0502020204030204" pitchFamily="34" charset="0"/>
            </a:rPr>
            <a:t>Exactitude des données</a:t>
          </a:r>
        </a:p>
      </dgm:t>
    </dgm:pt>
    <dgm:pt modelId="{48B81D72-5EED-E941-BEE4-CBCF0E97DF86}" type="parTrans" cxnId="{B90D6842-F74A-FC40-9BD0-BE71E19F2D09}">
      <dgm:prSet custT="1"/>
      <dgm:spPr/>
      <dgm:t>
        <a:bodyPr/>
        <a:lstStyle/>
        <a:p>
          <a:endParaRPr lang="fr-FR" sz="1200">
            <a:latin typeface="Calibri" panose="020F0502020204030204" pitchFamily="34" charset="0"/>
            <a:cs typeface="Calibri" panose="020F0502020204030204" pitchFamily="34" charset="0"/>
          </a:endParaRPr>
        </a:p>
      </dgm:t>
    </dgm:pt>
    <dgm:pt modelId="{1833F429-1349-2C41-9812-248C0DB9BD4B}" type="sibTrans" cxnId="{B90D6842-F74A-FC40-9BD0-BE71E19F2D09}">
      <dgm:prSet/>
      <dgm:spPr/>
      <dgm:t>
        <a:bodyPr/>
        <a:lstStyle/>
        <a:p>
          <a:endParaRPr lang="fr-FR" sz="1200">
            <a:latin typeface="Calibri" panose="020F0502020204030204" pitchFamily="34" charset="0"/>
            <a:cs typeface="Calibri" panose="020F0502020204030204" pitchFamily="34" charset="0"/>
          </a:endParaRPr>
        </a:p>
      </dgm:t>
    </dgm:pt>
    <dgm:pt modelId="{750CDC4B-A38B-4541-AC18-B8835BD677EC}">
      <dgm:prSet custT="1"/>
      <dgm:spPr/>
      <dgm:t>
        <a:bodyPr/>
        <a:lstStyle/>
        <a:p>
          <a:r>
            <a:rPr lang="fr-FR" sz="1200" dirty="0">
              <a:latin typeface="Calibri" panose="020F0502020204030204" pitchFamily="34" charset="0"/>
              <a:cs typeface="Calibri" panose="020F0502020204030204" pitchFamily="34" charset="0"/>
            </a:rPr>
            <a:t>Limitation de conservation des données</a:t>
          </a:r>
        </a:p>
      </dgm:t>
    </dgm:pt>
    <dgm:pt modelId="{06037399-9400-C14B-9E2A-A2FB891FFD47}" type="parTrans" cxnId="{8E1B0D2A-3BAC-914B-BE7F-71DB5BEFA007}">
      <dgm:prSet custT="1"/>
      <dgm:spPr/>
      <dgm:t>
        <a:bodyPr/>
        <a:lstStyle/>
        <a:p>
          <a:endParaRPr lang="fr-FR" sz="1200">
            <a:latin typeface="Calibri" panose="020F0502020204030204" pitchFamily="34" charset="0"/>
            <a:cs typeface="Calibri" panose="020F0502020204030204" pitchFamily="34" charset="0"/>
          </a:endParaRPr>
        </a:p>
      </dgm:t>
    </dgm:pt>
    <dgm:pt modelId="{C331ABF6-61D1-F442-807D-215D4C965646}" type="sibTrans" cxnId="{8E1B0D2A-3BAC-914B-BE7F-71DB5BEFA007}">
      <dgm:prSet/>
      <dgm:spPr/>
      <dgm:t>
        <a:bodyPr/>
        <a:lstStyle/>
        <a:p>
          <a:endParaRPr lang="fr-FR" sz="1200">
            <a:latin typeface="Calibri" panose="020F0502020204030204" pitchFamily="34" charset="0"/>
            <a:cs typeface="Calibri" panose="020F0502020204030204" pitchFamily="34" charset="0"/>
          </a:endParaRPr>
        </a:p>
      </dgm:t>
    </dgm:pt>
    <dgm:pt modelId="{B0911EB1-A191-684E-BF80-C6258BEBE29B}">
      <dgm:prSet custT="1"/>
      <dgm:spPr/>
      <dgm:t>
        <a:bodyPr/>
        <a:lstStyle/>
        <a:p>
          <a:r>
            <a:rPr lang="fr-FR" sz="1200" dirty="0">
              <a:latin typeface="Calibri" panose="020F0502020204030204" pitchFamily="34" charset="0"/>
              <a:cs typeface="Calibri" panose="020F0502020204030204" pitchFamily="34" charset="0"/>
            </a:rPr>
            <a:t>Pertinence et minimisation des données</a:t>
          </a:r>
        </a:p>
      </dgm:t>
    </dgm:pt>
    <dgm:pt modelId="{9A17AA54-CBDB-F243-8E78-E8DCD25D889F}" type="parTrans" cxnId="{E1379059-4F65-AD4A-81A8-8B17B57C9FDA}">
      <dgm:prSet custT="1"/>
      <dgm:spPr/>
      <dgm:t>
        <a:bodyPr/>
        <a:lstStyle/>
        <a:p>
          <a:endParaRPr lang="fr-FR" sz="1200">
            <a:latin typeface="Calibri" panose="020F0502020204030204" pitchFamily="34" charset="0"/>
            <a:cs typeface="Calibri" panose="020F0502020204030204" pitchFamily="34" charset="0"/>
          </a:endParaRPr>
        </a:p>
      </dgm:t>
    </dgm:pt>
    <dgm:pt modelId="{D8999505-1514-5D41-AE50-6A443116AEC2}" type="sibTrans" cxnId="{E1379059-4F65-AD4A-81A8-8B17B57C9FDA}">
      <dgm:prSet/>
      <dgm:spPr/>
      <dgm:t>
        <a:bodyPr/>
        <a:lstStyle/>
        <a:p>
          <a:endParaRPr lang="fr-FR" sz="1200">
            <a:latin typeface="Calibri" panose="020F0502020204030204" pitchFamily="34" charset="0"/>
            <a:cs typeface="Calibri" panose="020F0502020204030204" pitchFamily="34" charset="0"/>
          </a:endParaRPr>
        </a:p>
      </dgm:t>
    </dgm:pt>
    <dgm:pt modelId="{9901479C-251A-8A4B-8722-4A95649D2CE8}">
      <dgm:prSet custT="1"/>
      <dgm:spPr/>
      <dgm:t>
        <a:bodyPr/>
        <a:lstStyle/>
        <a:p>
          <a:r>
            <a:rPr lang="fr-FR" sz="1200" dirty="0">
              <a:latin typeface="Calibri" panose="020F0502020204030204" pitchFamily="34" charset="0"/>
              <a:cs typeface="Calibri" panose="020F0502020204030204" pitchFamily="34" charset="0"/>
            </a:rPr>
            <a:t>Confidentialité et intégrité</a:t>
          </a:r>
        </a:p>
      </dgm:t>
    </dgm:pt>
    <dgm:pt modelId="{08E6891C-2EAE-F049-B404-8CFBF5E320B2}" type="parTrans" cxnId="{04B70AF1-B1C6-CB4D-BFCB-A17CC1661E3D}">
      <dgm:prSet custT="1"/>
      <dgm:spPr/>
      <dgm:t>
        <a:bodyPr/>
        <a:lstStyle/>
        <a:p>
          <a:endParaRPr lang="fr-FR" sz="1200">
            <a:latin typeface="Calibri" panose="020F0502020204030204" pitchFamily="34" charset="0"/>
            <a:cs typeface="Calibri" panose="020F0502020204030204" pitchFamily="34" charset="0"/>
          </a:endParaRPr>
        </a:p>
      </dgm:t>
    </dgm:pt>
    <dgm:pt modelId="{4FF9568D-4780-4F4D-B396-C4C167C21E39}" type="sibTrans" cxnId="{04B70AF1-B1C6-CB4D-BFCB-A17CC1661E3D}">
      <dgm:prSet/>
      <dgm:spPr/>
      <dgm:t>
        <a:bodyPr/>
        <a:lstStyle/>
        <a:p>
          <a:endParaRPr lang="fr-FR" sz="1200">
            <a:latin typeface="Calibri" panose="020F0502020204030204" pitchFamily="34" charset="0"/>
            <a:cs typeface="Calibri" panose="020F0502020204030204" pitchFamily="34" charset="0"/>
          </a:endParaRPr>
        </a:p>
      </dgm:t>
    </dgm:pt>
    <dgm:pt modelId="{7DEFF34D-D31E-F449-98C6-2675A151D48E}">
      <dgm:prSet custT="1"/>
      <dgm:spPr/>
      <dgm:t>
        <a:bodyPr/>
        <a:lstStyle/>
        <a:p>
          <a:r>
            <a:rPr lang="fr-FR" sz="1200" dirty="0">
              <a:latin typeface="Calibri" panose="020F0502020204030204" pitchFamily="34" charset="0"/>
              <a:cs typeface="Calibri" panose="020F0502020204030204" pitchFamily="34" charset="0"/>
            </a:rPr>
            <a:t>Droit d'accès, de rectification, de suppression et d’objection</a:t>
          </a:r>
        </a:p>
      </dgm:t>
    </dgm:pt>
    <dgm:pt modelId="{5C306BAD-5B84-C142-94FA-EE16BDBFAA04}" type="parTrans" cxnId="{6FD2988C-19D6-D344-BB1B-6E68CA5534B4}">
      <dgm:prSet custT="1"/>
      <dgm:spPr/>
      <dgm:t>
        <a:bodyPr/>
        <a:lstStyle/>
        <a:p>
          <a:endParaRPr lang="fr-FR" sz="1200">
            <a:latin typeface="Calibri" panose="020F0502020204030204" pitchFamily="34" charset="0"/>
            <a:cs typeface="Calibri" panose="020F0502020204030204" pitchFamily="34" charset="0"/>
          </a:endParaRPr>
        </a:p>
      </dgm:t>
    </dgm:pt>
    <dgm:pt modelId="{4688892B-2F8D-0F4D-B15C-8CB001A46D7F}" type="sibTrans" cxnId="{6FD2988C-19D6-D344-BB1B-6E68CA5534B4}">
      <dgm:prSet/>
      <dgm:spPr/>
      <dgm:t>
        <a:bodyPr/>
        <a:lstStyle/>
        <a:p>
          <a:endParaRPr lang="fr-FR" sz="1200">
            <a:latin typeface="Calibri" panose="020F0502020204030204" pitchFamily="34" charset="0"/>
            <a:cs typeface="Calibri" panose="020F0502020204030204" pitchFamily="34" charset="0"/>
          </a:endParaRPr>
        </a:p>
      </dgm:t>
    </dgm:pt>
    <dgm:pt modelId="{62603828-FE5D-4148-8D06-297E32598590}" type="pres">
      <dgm:prSet presAssocID="{71A3BBF6-1070-904D-80D9-6C1CD6FE7CD0}" presName="cycle" presStyleCnt="0">
        <dgm:presLayoutVars>
          <dgm:chMax val="1"/>
          <dgm:dir/>
          <dgm:animLvl val="ctr"/>
          <dgm:resizeHandles val="exact"/>
        </dgm:presLayoutVars>
      </dgm:prSet>
      <dgm:spPr/>
    </dgm:pt>
    <dgm:pt modelId="{96DCCEA6-0EFD-8B45-B642-D2D758406225}" type="pres">
      <dgm:prSet presAssocID="{B5B7463F-228D-0341-8BC8-F0AE8CC3E048}" presName="centerShape" presStyleLbl="node0" presStyleIdx="0" presStyleCnt="1" custScaleX="117424" custScaleY="117424"/>
      <dgm:spPr/>
    </dgm:pt>
    <dgm:pt modelId="{BB8E6ABC-4FB4-1241-9545-B5DF8AAA9D07}" type="pres">
      <dgm:prSet presAssocID="{A9C99D25-9D36-F14A-92E5-DC746910EF23}" presName="Name9" presStyleLbl="parChTrans1D2" presStyleIdx="0" presStyleCnt="7"/>
      <dgm:spPr/>
    </dgm:pt>
    <dgm:pt modelId="{96EEDC17-804A-BA48-8D58-89E48CD6D3E7}" type="pres">
      <dgm:prSet presAssocID="{A9C99D25-9D36-F14A-92E5-DC746910EF23}" presName="connTx" presStyleLbl="parChTrans1D2" presStyleIdx="0" presStyleCnt="7"/>
      <dgm:spPr/>
    </dgm:pt>
    <dgm:pt modelId="{7BB3F9F5-B9B2-DB4B-B5A0-03D5AEF2C2A7}" type="pres">
      <dgm:prSet presAssocID="{6A017675-A793-3944-A1A7-125B716523F9}" presName="node" presStyleLbl="node1" presStyleIdx="0" presStyleCnt="7" custScaleX="108627" custScaleY="108627">
        <dgm:presLayoutVars>
          <dgm:bulletEnabled val="1"/>
        </dgm:presLayoutVars>
      </dgm:prSet>
      <dgm:spPr/>
    </dgm:pt>
    <dgm:pt modelId="{1526C0AC-B2E6-D042-BA57-CDE5CB3A2018}" type="pres">
      <dgm:prSet presAssocID="{CD5EAB56-9ADB-A848-B75E-B0A76DDA2752}" presName="Name9" presStyleLbl="parChTrans1D2" presStyleIdx="1" presStyleCnt="7"/>
      <dgm:spPr/>
    </dgm:pt>
    <dgm:pt modelId="{599884D7-3725-894A-BDB2-1035757D1EE8}" type="pres">
      <dgm:prSet presAssocID="{CD5EAB56-9ADB-A848-B75E-B0A76DDA2752}" presName="connTx" presStyleLbl="parChTrans1D2" presStyleIdx="1" presStyleCnt="7"/>
      <dgm:spPr/>
    </dgm:pt>
    <dgm:pt modelId="{4211A0A3-3FCA-1D40-9E55-245B9EA81071}" type="pres">
      <dgm:prSet presAssocID="{F25C3CD5-1979-C24B-8DF4-F284814704B2}" presName="node" presStyleLbl="node1" presStyleIdx="1" presStyleCnt="7" custScaleX="108627" custScaleY="108627">
        <dgm:presLayoutVars>
          <dgm:bulletEnabled val="1"/>
        </dgm:presLayoutVars>
      </dgm:prSet>
      <dgm:spPr/>
    </dgm:pt>
    <dgm:pt modelId="{6888C70F-8F7E-9445-A970-544B2CA37217}" type="pres">
      <dgm:prSet presAssocID="{48B81D72-5EED-E941-BEE4-CBCF0E97DF86}" presName="Name9" presStyleLbl="parChTrans1D2" presStyleIdx="2" presStyleCnt="7"/>
      <dgm:spPr/>
    </dgm:pt>
    <dgm:pt modelId="{3B5123C9-438F-4E4E-84B8-DB6B29BF3B3E}" type="pres">
      <dgm:prSet presAssocID="{48B81D72-5EED-E941-BEE4-CBCF0E97DF86}" presName="connTx" presStyleLbl="parChTrans1D2" presStyleIdx="2" presStyleCnt="7"/>
      <dgm:spPr/>
    </dgm:pt>
    <dgm:pt modelId="{BE58C913-3FED-9946-B223-EA6B9003B3A0}" type="pres">
      <dgm:prSet presAssocID="{5E672D19-FF37-824C-8451-BB3FDE2A1C12}" presName="node" presStyleLbl="node1" presStyleIdx="2" presStyleCnt="7" custScaleX="108627" custScaleY="108627">
        <dgm:presLayoutVars>
          <dgm:bulletEnabled val="1"/>
        </dgm:presLayoutVars>
      </dgm:prSet>
      <dgm:spPr/>
    </dgm:pt>
    <dgm:pt modelId="{54D2B542-E2FD-F941-A7DB-411D9D516B91}" type="pres">
      <dgm:prSet presAssocID="{9A17AA54-CBDB-F243-8E78-E8DCD25D889F}" presName="Name9" presStyleLbl="parChTrans1D2" presStyleIdx="3" presStyleCnt="7"/>
      <dgm:spPr/>
    </dgm:pt>
    <dgm:pt modelId="{7E41DF3F-D734-FD4B-8569-DC7E387DD863}" type="pres">
      <dgm:prSet presAssocID="{9A17AA54-CBDB-F243-8E78-E8DCD25D889F}" presName="connTx" presStyleLbl="parChTrans1D2" presStyleIdx="3" presStyleCnt="7"/>
      <dgm:spPr/>
    </dgm:pt>
    <dgm:pt modelId="{BC0C5E8F-3713-C441-A805-4E4184EE4D66}" type="pres">
      <dgm:prSet presAssocID="{B0911EB1-A191-684E-BF80-C6258BEBE29B}" presName="node" presStyleLbl="node1" presStyleIdx="3" presStyleCnt="7" custScaleX="108627" custScaleY="108627">
        <dgm:presLayoutVars>
          <dgm:bulletEnabled val="1"/>
        </dgm:presLayoutVars>
      </dgm:prSet>
      <dgm:spPr/>
    </dgm:pt>
    <dgm:pt modelId="{3FF10BD2-D987-284C-9958-C68F2E95615C}" type="pres">
      <dgm:prSet presAssocID="{06037399-9400-C14B-9E2A-A2FB891FFD47}" presName="Name9" presStyleLbl="parChTrans1D2" presStyleIdx="4" presStyleCnt="7"/>
      <dgm:spPr/>
    </dgm:pt>
    <dgm:pt modelId="{AC1C4288-3502-3A46-B960-D04AB9FEC00B}" type="pres">
      <dgm:prSet presAssocID="{06037399-9400-C14B-9E2A-A2FB891FFD47}" presName="connTx" presStyleLbl="parChTrans1D2" presStyleIdx="4" presStyleCnt="7"/>
      <dgm:spPr/>
    </dgm:pt>
    <dgm:pt modelId="{4E1F9B56-83CC-414F-9789-035C2D5FAF7F}" type="pres">
      <dgm:prSet presAssocID="{750CDC4B-A38B-4541-AC18-B8835BD677EC}" presName="node" presStyleLbl="node1" presStyleIdx="4" presStyleCnt="7" custScaleX="108627" custScaleY="108627">
        <dgm:presLayoutVars>
          <dgm:bulletEnabled val="1"/>
        </dgm:presLayoutVars>
      </dgm:prSet>
      <dgm:spPr/>
    </dgm:pt>
    <dgm:pt modelId="{FFAB6C09-B3CE-BC4C-9821-660DFD9E550D}" type="pres">
      <dgm:prSet presAssocID="{08E6891C-2EAE-F049-B404-8CFBF5E320B2}" presName="Name9" presStyleLbl="parChTrans1D2" presStyleIdx="5" presStyleCnt="7"/>
      <dgm:spPr/>
    </dgm:pt>
    <dgm:pt modelId="{FFF3959D-6CE3-484E-B989-F4A02E011FF2}" type="pres">
      <dgm:prSet presAssocID="{08E6891C-2EAE-F049-B404-8CFBF5E320B2}" presName="connTx" presStyleLbl="parChTrans1D2" presStyleIdx="5" presStyleCnt="7"/>
      <dgm:spPr/>
    </dgm:pt>
    <dgm:pt modelId="{7211F65E-FB1C-884D-A3D4-E06CD1146CD0}" type="pres">
      <dgm:prSet presAssocID="{9901479C-251A-8A4B-8722-4A95649D2CE8}" presName="node" presStyleLbl="node1" presStyleIdx="5" presStyleCnt="7" custScaleX="108627" custScaleY="108627">
        <dgm:presLayoutVars>
          <dgm:bulletEnabled val="1"/>
        </dgm:presLayoutVars>
      </dgm:prSet>
      <dgm:spPr/>
    </dgm:pt>
    <dgm:pt modelId="{73438C13-4DF1-E446-9469-728D34D9B301}" type="pres">
      <dgm:prSet presAssocID="{5C306BAD-5B84-C142-94FA-EE16BDBFAA04}" presName="Name9" presStyleLbl="parChTrans1D2" presStyleIdx="6" presStyleCnt="7"/>
      <dgm:spPr/>
    </dgm:pt>
    <dgm:pt modelId="{01D8F28E-846B-0444-966D-FF67B7BFF117}" type="pres">
      <dgm:prSet presAssocID="{5C306BAD-5B84-C142-94FA-EE16BDBFAA04}" presName="connTx" presStyleLbl="parChTrans1D2" presStyleIdx="6" presStyleCnt="7"/>
      <dgm:spPr/>
    </dgm:pt>
    <dgm:pt modelId="{C425707E-D4FD-F947-A0A4-F935FCA5B21A}" type="pres">
      <dgm:prSet presAssocID="{7DEFF34D-D31E-F449-98C6-2675A151D48E}" presName="node" presStyleLbl="node1" presStyleIdx="6" presStyleCnt="7" custScaleX="108627" custScaleY="108627">
        <dgm:presLayoutVars>
          <dgm:bulletEnabled val="1"/>
        </dgm:presLayoutVars>
      </dgm:prSet>
      <dgm:spPr/>
    </dgm:pt>
  </dgm:ptLst>
  <dgm:cxnLst>
    <dgm:cxn modelId="{8FB10D00-639E-6F4B-8B68-F7714BD3B238}" type="presOf" srcId="{08E6891C-2EAE-F049-B404-8CFBF5E320B2}" destId="{FFAB6C09-B3CE-BC4C-9821-660DFD9E550D}" srcOrd="0" destOrd="0" presId="urn:microsoft.com/office/officeart/2005/8/layout/radial1"/>
    <dgm:cxn modelId="{0EA02301-590E-7C46-9403-8DDCBFD75BA8}" srcId="{71A3BBF6-1070-904D-80D9-6C1CD6FE7CD0}" destId="{B5B7463F-228D-0341-8BC8-F0AE8CC3E048}" srcOrd="0" destOrd="0" parTransId="{2B1C6D2B-0678-3B46-B42F-8D6488688DB0}" sibTransId="{DC7F3C42-4AF2-9F41-A033-A194F49BFDB9}"/>
    <dgm:cxn modelId="{8E1B0D2A-3BAC-914B-BE7F-71DB5BEFA007}" srcId="{B5B7463F-228D-0341-8BC8-F0AE8CC3E048}" destId="{750CDC4B-A38B-4541-AC18-B8835BD677EC}" srcOrd="4" destOrd="0" parTransId="{06037399-9400-C14B-9E2A-A2FB891FFD47}" sibTransId="{C331ABF6-61D1-F442-807D-215D4C965646}"/>
    <dgm:cxn modelId="{7139E735-7C86-934F-85D3-E551B97D306C}" type="presOf" srcId="{A9C99D25-9D36-F14A-92E5-DC746910EF23}" destId="{BB8E6ABC-4FB4-1241-9545-B5DF8AAA9D07}" srcOrd="0" destOrd="0" presId="urn:microsoft.com/office/officeart/2005/8/layout/radial1"/>
    <dgm:cxn modelId="{DA52013A-F0EE-E74C-AFBA-31293D8145D8}" type="presOf" srcId="{48B81D72-5EED-E941-BEE4-CBCF0E97DF86}" destId="{3B5123C9-438F-4E4E-84B8-DB6B29BF3B3E}" srcOrd="1" destOrd="0" presId="urn:microsoft.com/office/officeart/2005/8/layout/radial1"/>
    <dgm:cxn modelId="{B90D6842-F74A-FC40-9BD0-BE71E19F2D09}" srcId="{B5B7463F-228D-0341-8BC8-F0AE8CC3E048}" destId="{5E672D19-FF37-824C-8451-BB3FDE2A1C12}" srcOrd="2" destOrd="0" parTransId="{48B81D72-5EED-E941-BEE4-CBCF0E97DF86}" sibTransId="{1833F429-1349-2C41-9812-248C0DB9BD4B}"/>
    <dgm:cxn modelId="{E1379059-4F65-AD4A-81A8-8B17B57C9FDA}" srcId="{B5B7463F-228D-0341-8BC8-F0AE8CC3E048}" destId="{B0911EB1-A191-684E-BF80-C6258BEBE29B}" srcOrd="3" destOrd="0" parTransId="{9A17AA54-CBDB-F243-8E78-E8DCD25D889F}" sibTransId="{D8999505-1514-5D41-AE50-6A443116AEC2}"/>
    <dgm:cxn modelId="{B1B6BF59-36FD-8B42-BF2D-C82C2A0C5E25}" srcId="{B5B7463F-228D-0341-8BC8-F0AE8CC3E048}" destId="{6A017675-A793-3944-A1A7-125B716523F9}" srcOrd="0" destOrd="0" parTransId="{A9C99D25-9D36-F14A-92E5-DC746910EF23}" sibTransId="{53EF91CD-2148-FD4C-8841-5C04C2609C2D}"/>
    <dgm:cxn modelId="{3D9FBC5B-83B8-3C42-BE1B-C21011CF39EF}" type="presOf" srcId="{06037399-9400-C14B-9E2A-A2FB891FFD47}" destId="{AC1C4288-3502-3A46-B960-D04AB9FEC00B}" srcOrd="1" destOrd="0" presId="urn:microsoft.com/office/officeart/2005/8/layout/radial1"/>
    <dgm:cxn modelId="{16C2EF60-B409-5E42-B300-EBF8960934E8}" type="presOf" srcId="{48B81D72-5EED-E941-BEE4-CBCF0E97DF86}" destId="{6888C70F-8F7E-9445-A970-544B2CA37217}" srcOrd="0" destOrd="0" presId="urn:microsoft.com/office/officeart/2005/8/layout/radial1"/>
    <dgm:cxn modelId="{F8092961-7419-BC40-842A-5CF711F0B4A6}" type="presOf" srcId="{5C306BAD-5B84-C142-94FA-EE16BDBFAA04}" destId="{01D8F28E-846B-0444-966D-FF67B7BFF117}" srcOrd="1" destOrd="0" presId="urn:microsoft.com/office/officeart/2005/8/layout/radial1"/>
    <dgm:cxn modelId="{0B046361-52F7-D445-80CE-DCC1576FF27B}" type="presOf" srcId="{CD5EAB56-9ADB-A848-B75E-B0A76DDA2752}" destId="{1526C0AC-B2E6-D042-BA57-CDE5CB3A2018}" srcOrd="0" destOrd="0" presId="urn:microsoft.com/office/officeart/2005/8/layout/radial1"/>
    <dgm:cxn modelId="{FCA5E261-5201-884D-962B-5CAC5128F5C9}" type="presOf" srcId="{CD5EAB56-9ADB-A848-B75E-B0A76DDA2752}" destId="{599884D7-3725-894A-BDB2-1035757D1EE8}" srcOrd="1" destOrd="0" presId="urn:microsoft.com/office/officeart/2005/8/layout/radial1"/>
    <dgm:cxn modelId="{90EDC165-53D9-E447-89AD-A90DBAA086D3}" type="presOf" srcId="{A9C99D25-9D36-F14A-92E5-DC746910EF23}" destId="{96EEDC17-804A-BA48-8D58-89E48CD6D3E7}" srcOrd="1" destOrd="0" presId="urn:microsoft.com/office/officeart/2005/8/layout/radial1"/>
    <dgm:cxn modelId="{D9AAF368-D7E7-7549-847E-2E91853B2BA2}" type="presOf" srcId="{6A017675-A793-3944-A1A7-125B716523F9}" destId="{7BB3F9F5-B9B2-DB4B-B5A0-03D5AEF2C2A7}" srcOrd="0" destOrd="0" presId="urn:microsoft.com/office/officeart/2005/8/layout/radial1"/>
    <dgm:cxn modelId="{4184986A-B5E0-F94A-AC02-B00BB8D21932}" type="presOf" srcId="{9901479C-251A-8A4B-8722-4A95649D2CE8}" destId="{7211F65E-FB1C-884D-A3D4-E06CD1146CD0}" srcOrd="0" destOrd="0" presId="urn:microsoft.com/office/officeart/2005/8/layout/radial1"/>
    <dgm:cxn modelId="{9A4E8277-14D6-D043-9F63-B7E83C4C6A9A}" type="presOf" srcId="{71A3BBF6-1070-904D-80D9-6C1CD6FE7CD0}" destId="{62603828-FE5D-4148-8D06-297E32598590}" srcOrd="0" destOrd="0" presId="urn:microsoft.com/office/officeart/2005/8/layout/radial1"/>
    <dgm:cxn modelId="{4AED9287-D975-8647-A7DA-D61A269C82A1}" type="presOf" srcId="{B0911EB1-A191-684E-BF80-C6258BEBE29B}" destId="{BC0C5E8F-3713-C441-A805-4E4184EE4D66}" srcOrd="0" destOrd="0" presId="urn:microsoft.com/office/officeart/2005/8/layout/radial1"/>
    <dgm:cxn modelId="{6FD2988C-19D6-D344-BB1B-6E68CA5534B4}" srcId="{B5B7463F-228D-0341-8BC8-F0AE8CC3E048}" destId="{7DEFF34D-D31E-F449-98C6-2675A151D48E}" srcOrd="6" destOrd="0" parTransId="{5C306BAD-5B84-C142-94FA-EE16BDBFAA04}" sibTransId="{4688892B-2F8D-0F4D-B15C-8CB001A46D7F}"/>
    <dgm:cxn modelId="{3A964593-7DD5-CD4C-97D0-05759ECECE32}" type="presOf" srcId="{750CDC4B-A38B-4541-AC18-B8835BD677EC}" destId="{4E1F9B56-83CC-414F-9789-035C2D5FAF7F}" srcOrd="0" destOrd="0" presId="urn:microsoft.com/office/officeart/2005/8/layout/radial1"/>
    <dgm:cxn modelId="{3D17A39A-EA52-1047-8659-D3874955ACBE}" type="presOf" srcId="{5E672D19-FF37-824C-8451-BB3FDE2A1C12}" destId="{BE58C913-3FED-9946-B223-EA6B9003B3A0}" srcOrd="0" destOrd="0" presId="urn:microsoft.com/office/officeart/2005/8/layout/radial1"/>
    <dgm:cxn modelId="{BADE91AD-2CEA-F84A-9C11-2225F08D83CD}" type="presOf" srcId="{9A17AA54-CBDB-F243-8E78-E8DCD25D889F}" destId="{54D2B542-E2FD-F941-A7DB-411D9D516B91}" srcOrd="0" destOrd="0" presId="urn:microsoft.com/office/officeart/2005/8/layout/radial1"/>
    <dgm:cxn modelId="{3E6464BE-3227-C74B-A4C6-545A1F0189D1}" type="presOf" srcId="{F25C3CD5-1979-C24B-8DF4-F284814704B2}" destId="{4211A0A3-3FCA-1D40-9E55-245B9EA81071}" srcOrd="0" destOrd="0" presId="urn:microsoft.com/office/officeart/2005/8/layout/radial1"/>
    <dgm:cxn modelId="{9945FDCB-46E4-7043-9AA9-6BB7954B019F}" type="presOf" srcId="{5C306BAD-5B84-C142-94FA-EE16BDBFAA04}" destId="{73438C13-4DF1-E446-9469-728D34D9B301}" srcOrd="0" destOrd="0" presId="urn:microsoft.com/office/officeart/2005/8/layout/radial1"/>
    <dgm:cxn modelId="{3D73B9CD-18E0-8F4A-87BB-CE64BEA223CE}" srcId="{B5B7463F-228D-0341-8BC8-F0AE8CC3E048}" destId="{F25C3CD5-1979-C24B-8DF4-F284814704B2}" srcOrd="1" destOrd="0" parTransId="{CD5EAB56-9ADB-A848-B75E-B0A76DDA2752}" sibTransId="{D5223523-0E97-714D-80A8-44070C934143}"/>
    <dgm:cxn modelId="{448285D5-A718-A44E-9A09-8E899DC18012}" type="presOf" srcId="{7DEFF34D-D31E-F449-98C6-2675A151D48E}" destId="{C425707E-D4FD-F947-A0A4-F935FCA5B21A}" srcOrd="0" destOrd="0" presId="urn:microsoft.com/office/officeart/2005/8/layout/radial1"/>
    <dgm:cxn modelId="{7B3DB8E2-C7E0-2342-91EE-76B59E0C5418}" type="presOf" srcId="{06037399-9400-C14B-9E2A-A2FB891FFD47}" destId="{3FF10BD2-D987-284C-9958-C68F2E95615C}" srcOrd="0" destOrd="0" presId="urn:microsoft.com/office/officeart/2005/8/layout/radial1"/>
    <dgm:cxn modelId="{3E6B9DE9-E5CB-AD48-8EF0-34B06E4FA861}" type="presOf" srcId="{9A17AA54-CBDB-F243-8E78-E8DCD25D889F}" destId="{7E41DF3F-D734-FD4B-8569-DC7E387DD863}" srcOrd="1" destOrd="0" presId="urn:microsoft.com/office/officeart/2005/8/layout/radial1"/>
    <dgm:cxn modelId="{04B70AF1-B1C6-CB4D-BFCB-A17CC1661E3D}" srcId="{B5B7463F-228D-0341-8BC8-F0AE8CC3E048}" destId="{9901479C-251A-8A4B-8722-4A95649D2CE8}" srcOrd="5" destOrd="0" parTransId="{08E6891C-2EAE-F049-B404-8CFBF5E320B2}" sibTransId="{4FF9568D-4780-4F4D-B396-C4C167C21E39}"/>
    <dgm:cxn modelId="{DFE832F9-E436-E143-80CD-DD73BA6E70BC}" type="presOf" srcId="{08E6891C-2EAE-F049-B404-8CFBF5E320B2}" destId="{FFF3959D-6CE3-484E-B989-F4A02E011FF2}" srcOrd="1" destOrd="0" presId="urn:microsoft.com/office/officeart/2005/8/layout/radial1"/>
    <dgm:cxn modelId="{DB701FFD-DCBF-2B40-82FF-F9B3B6657701}" type="presOf" srcId="{B5B7463F-228D-0341-8BC8-F0AE8CC3E048}" destId="{96DCCEA6-0EFD-8B45-B642-D2D758406225}" srcOrd="0" destOrd="0" presId="urn:microsoft.com/office/officeart/2005/8/layout/radial1"/>
    <dgm:cxn modelId="{24182245-AF53-5242-86E0-C71973D6C186}" type="presParOf" srcId="{62603828-FE5D-4148-8D06-297E32598590}" destId="{96DCCEA6-0EFD-8B45-B642-D2D758406225}" srcOrd="0" destOrd="0" presId="urn:microsoft.com/office/officeart/2005/8/layout/radial1"/>
    <dgm:cxn modelId="{279BA1A4-7D78-A649-BEAE-DF0ACAB034F3}" type="presParOf" srcId="{62603828-FE5D-4148-8D06-297E32598590}" destId="{BB8E6ABC-4FB4-1241-9545-B5DF8AAA9D07}" srcOrd="1" destOrd="0" presId="urn:microsoft.com/office/officeart/2005/8/layout/radial1"/>
    <dgm:cxn modelId="{23E3F85B-136D-AD44-A85A-335753C44524}" type="presParOf" srcId="{BB8E6ABC-4FB4-1241-9545-B5DF8AAA9D07}" destId="{96EEDC17-804A-BA48-8D58-89E48CD6D3E7}" srcOrd="0" destOrd="0" presId="urn:microsoft.com/office/officeart/2005/8/layout/radial1"/>
    <dgm:cxn modelId="{D5A17FCF-293D-4845-B0BC-BEF1966EF82E}" type="presParOf" srcId="{62603828-FE5D-4148-8D06-297E32598590}" destId="{7BB3F9F5-B9B2-DB4B-B5A0-03D5AEF2C2A7}" srcOrd="2" destOrd="0" presId="urn:microsoft.com/office/officeart/2005/8/layout/radial1"/>
    <dgm:cxn modelId="{522C5622-8C43-4B42-95A9-4589120E65B9}" type="presParOf" srcId="{62603828-FE5D-4148-8D06-297E32598590}" destId="{1526C0AC-B2E6-D042-BA57-CDE5CB3A2018}" srcOrd="3" destOrd="0" presId="urn:microsoft.com/office/officeart/2005/8/layout/radial1"/>
    <dgm:cxn modelId="{8B67D077-F0AE-204B-81CF-1F114EA65B97}" type="presParOf" srcId="{1526C0AC-B2E6-D042-BA57-CDE5CB3A2018}" destId="{599884D7-3725-894A-BDB2-1035757D1EE8}" srcOrd="0" destOrd="0" presId="urn:microsoft.com/office/officeart/2005/8/layout/radial1"/>
    <dgm:cxn modelId="{FE5EECB6-3F25-7A47-B192-45E35C5F3682}" type="presParOf" srcId="{62603828-FE5D-4148-8D06-297E32598590}" destId="{4211A0A3-3FCA-1D40-9E55-245B9EA81071}" srcOrd="4" destOrd="0" presId="urn:microsoft.com/office/officeart/2005/8/layout/radial1"/>
    <dgm:cxn modelId="{035DED0E-7CC2-3C4D-9A20-D33AF6F71B35}" type="presParOf" srcId="{62603828-FE5D-4148-8D06-297E32598590}" destId="{6888C70F-8F7E-9445-A970-544B2CA37217}" srcOrd="5" destOrd="0" presId="urn:microsoft.com/office/officeart/2005/8/layout/radial1"/>
    <dgm:cxn modelId="{BF8BD8D8-84A8-0F47-B1C5-911F69FFC8DF}" type="presParOf" srcId="{6888C70F-8F7E-9445-A970-544B2CA37217}" destId="{3B5123C9-438F-4E4E-84B8-DB6B29BF3B3E}" srcOrd="0" destOrd="0" presId="urn:microsoft.com/office/officeart/2005/8/layout/radial1"/>
    <dgm:cxn modelId="{C991EC88-1279-1F4F-BBF4-1A196A010CE0}" type="presParOf" srcId="{62603828-FE5D-4148-8D06-297E32598590}" destId="{BE58C913-3FED-9946-B223-EA6B9003B3A0}" srcOrd="6" destOrd="0" presId="urn:microsoft.com/office/officeart/2005/8/layout/radial1"/>
    <dgm:cxn modelId="{E09673DF-093B-F844-8FF4-4A9645E1274A}" type="presParOf" srcId="{62603828-FE5D-4148-8D06-297E32598590}" destId="{54D2B542-E2FD-F941-A7DB-411D9D516B91}" srcOrd="7" destOrd="0" presId="urn:microsoft.com/office/officeart/2005/8/layout/radial1"/>
    <dgm:cxn modelId="{0F77F361-FD0F-0B47-AAC4-835F820BE329}" type="presParOf" srcId="{54D2B542-E2FD-F941-A7DB-411D9D516B91}" destId="{7E41DF3F-D734-FD4B-8569-DC7E387DD863}" srcOrd="0" destOrd="0" presId="urn:microsoft.com/office/officeart/2005/8/layout/radial1"/>
    <dgm:cxn modelId="{E25F6D98-8A55-474D-B751-925561708AFD}" type="presParOf" srcId="{62603828-FE5D-4148-8D06-297E32598590}" destId="{BC0C5E8F-3713-C441-A805-4E4184EE4D66}" srcOrd="8" destOrd="0" presId="urn:microsoft.com/office/officeart/2005/8/layout/radial1"/>
    <dgm:cxn modelId="{38C05124-35EC-1A4E-AB2E-E87A2C9E1BFA}" type="presParOf" srcId="{62603828-FE5D-4148-8D06-297E32598590}" destId="{3FF10BD2-D987-284C-9958-C68F2E95615C}" srcOrd="9" destOrd="0" presId="urn:microsoft.com/office/officeart/2005/8/layout/radial1"/>
    <dgm:cxn modelId="{69F3C4D6-B024-CA4E-A04C-09C80DBC18AB}" type="presParOf" srcId="{3FF10BD2-D987-284C-9958-C68F2E95615C}" destId="{AC1C4288-3502-3A46-B960-D04AB9FEC00B}" srcOrd="0" destOrd="0" presId="urn:microsoft.com/office/officeart/2005/8/layout/radial1"/>
    <dgm:cxn modelId="{40666425-9B08-5F4B-8D43-F4A9B3F188AB}" type="presParOf" srcId="{62603828-FE5D-4148-8D06-297E32598590}" destId="{4E1F9B56-83CC-414F-9789-035C2D5FAF7F}" srcOrd="10" destOrd="0" presId="urn:microsoft.com/office/officeart/2005/8/layout/radial1"/>
    <dgm:cxn modelId="{03619AA6-2D6A-4F45-B115-60FB83D344DA}" type="presParOf" srcId="{62603828-FE5D-4148-8D06-297E32598590}" destId="{FFAB6C09-B3CE-BC4C-9821-660DFD9E550D}" srcOrd="11" destOrd="0" presId="urn:microsoft.com/office/officeart/2005/8/layout/radial1"/>
    <dgm:cxn modelId="{81FF4770-8B09-4F4B-BD44-CDD767007BB2}" type="presParOf" srcId="{FFAB6C09-B3CE-BC4C-9821-660DFD9E550D}" destId="{FFF3959D-6CE3-484E-B989-F4A02E011FF2}" srcOrd="0" destOrd="0" presId="urn:microsoft.com/office/officeart/2005/8/layout/radial1"/>
    <dgm:cxn modelId="{3913733A-A676-FE45-BC70-DCAD2F2D4E34}" type="presParOf" srcId="{62603828-FE5D-4148-8D06-297E32598590}" destId="{7211F65E-FB1C-884D-A3D4-E06CD1146CD0}" srcOrd="12" destOrd="0" presId="urn:microsoft.com/office/officeart/2005/8/layout/radial1"/>
    <dgm:cxn modelId="{11925838-85C0-A742-AB9C-1257AD00D88E}" type="presParOf" srcId="{62603828-FE5D-4148-8D06-297E32598590}" destId="{73438C13-4DF1-E446-9469-728D34D9B301}" srcOrd="13" destOrd="0" presId="urn:microsoft.com/office/officeart/2005/8/layout/radial1"/>
    <dgm:cxn modelId="{17A6067E-DEDD-2E42-B7B6-FEAC5F6123C5}" type="presParOf" srcId="{73438C13-4DF1-E446-9469-728D34D9B301}" destId="{01D8F28E-846B-0444-966D-FF67B7BFF117}" srcOrd="0" destOrd="0" presId="urn:microsoft.com/office/officeart/2005/8/layout/radial1"/>
    <dgm:cxn modelId="{49E6B0E5-ABB5-6D49-86E3-06684DCD16DB}" type="presParOf" srcId="{62603828-FE5D-4148-8D06-297E32598590}" destId="{C425707E-D4FD-F947-A0A4-F935FCA5B21A}" srcOrd="14" destOrd="0" presId="urn:microsoft.com/office/officeart/2005/8/layout/radial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F68489-118B-C843-95E4-9534C5C6B46D}"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fr-FR"/>
        </a:p>
      </dgm:t>
    </dgm:pt>
    <dgm:pt modelId="{7B19430C-1621-AB45-9D18-FAC99561339E}">
      <dgm:prSet phldrT="[Texte]" custT="1"/>
      <dgm:spPr>
        <a:effectLst>
          <a:outerShdw blurRad="50800" dist="38100" dir="2700000" algn="tl" rotWithShape="0">
            <a:prstClr val="black">
              <a:alpha val="40000"/>
            </a:prstClr>
          </a:outerShdw>
        </a:effectLst>
      </dgm:spPr>
      <dgm:t>
        <a:bodyPr/>
        <a:lstStyle/>
        <a:p>
          <a:r>
            <a:rPr lang="fr-FR" sz="2200" b="1" dirty="0">
              <a:latin typeface="Avenir Roman" panose="02000503020000020003" pitchFamily="2" charset="0"/>
            </a:rPr>
            <a:t>1</a:t>
          </a:r>
        </a:p>
      </dgm:t>
    </dgm:pt>
    <dgm:pt modelId="{4B34FFA0-098B-AD46-A648-E43C8D79524F}" type="parTrans" cxnId="{F7AD268F-50CB-5643-968C-CA24ACD6FB83}">
      <dgm:prSet/>
      <dgm:spPr/>
      <dgm:t>
        <a:bodyPr/>
        <a:lstStyle/>
        <a:p>
          <a:endParaRPr lang="fr-FR" sz="1800">
            <a:latin typeface="Avenir Roman" panose="02000503020000020003" pitchFamily="2" charset="0"/>
          </a:endParaRPr>
        </a:p>
      </dgm:t>
    </dgm:pt>
    <dgm:pt modelId="{54D1B936-2F07-8F4E-8895-A1E98A3DC021}" type="sibTrans" cxnId="{F7AD268F-50CB-5643-968C-CA24ACD6FB83}">
      <dgm:prSet/>
      <dgm:spPr/>
      <dgm:t>
        <a:bodyPr/>
        <a:lstStyle/>
        <a:p>
          <a:endParaRPr lang="fr-FR" sz="1800">
            <a:latin typeface="Avenir Roman" panose="02000503020000020003" pitchFamily="2" charset="0"/>
          </a:endParaRPr>
        </a:p>
      </dgm:t>
    </dgm:pt>
    <dgm:pt modelId="{793D272E-5A72-1C47-A907-9BADA9200364}">
      <dgm:prSet phldrT="[Texte]" custT="1"/>
      <dgm:spPr>
        <a:ln w="31750">
          <a:solidFill>
            <a:schemeClr val="accent2"/>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Cartographier tous les traitements de données</a:t>
          </a:r>
        </a:p>
      </dgm:t>
    </dgm:pt>
    <dgm:pt modelId="{F45A6FD4-12D5-5149-BB2E-89B145B1B45A}" type="parTrans" cxnId="{E9B09D18-5A57-4A48-8D16-C7FEF26CA3C0}">
      <dgm:prSet/>
      <dgm:spPr/>
      <dgm:t>
        <a:bodyPr/>
        <a:lstStyle/>
        <a:p>
          <a:endParaRPr lang="fr-FR" sz="1800">
            <a:latin typeface="Avenir Roman" panose="02000503020000020003" pitchFamily="2" charset="0"/>
          </a:endParaRPr>
        </a:p>
      </dgm:t>
    </dgm:pt>
    <dgm:pt modelId="{76D78A9C-EE7A-DD4B-94B1-D0D2D10EB939}" type="sibTrans" cxnId="{E9B09D18-5A57-4A48-8D16-C7FEF26CA3C0}">
      <dgm:prSet/>
      <dgm:spPr/>
      <dgm:t>
        <a:bodyPr/>
        <a:lstStyle/>
        <a:p>
          <a:endParaRPr lang="fr-FR" sz="1800">
            <a:latin typeface="Avenir Roman" panose="02000503020000020003" pitchFamily="2" charset="0"/>
          </a:endParaRPr>
        </a:p>
      </dgm:t>
    </dgm:pt>
    <dgm:pt modelId="{7E913B72-5C53-5540-B460-49292BD3C095}">
      <dgm:prSet phldrT="[Texte]" custT="1"/>
      <dgm:spPr>
        <a:effectLst>
          <a:outerShdw blurRad="50800" dist="38100" dir="2700000" algn="tl" rotWithShape="0">
            <a:prstClr val="black">
              <a:alpha val="40000"/>
            </a:prstClr>
          </a:outerShdw>
        </a:effectLst>
      </dgm:spPr>
      <dgm:t>
        <a:bodyPr/>
        <a:lstStyle/>
        <a:p>
          <a:r>
            <a:rPr lang="fr-FR" sz="2200" b="1" dirty="0">
              <a:latin typeface="Avenir Roman" panose="02000503020000020003" pitchFamily="2" charset="0"/>
            </a:rPr>
            <a:t>2</a:t>
          </a:r>
        </a:p>
      </dgm:t>
    </dgm:pt>
    <dgm:pt modelId="{9548E8C7-4FC8-B041-B285-CE462F1F63D2}" type="parTrans" cxnId="{4B42C1B5-3623-2A42-9F98-043C3BA4E607}">
      <dgm:prSet/>
      <dgm:spPr/>
      <dgm:t>
        <a:bodyPr/>
        <a:lstStyle/>
        <a:p>
          <a:endParaRPr lang="fr-FR" sz="1800">
            <a:latin typeface="Avenir Roman" panose="02000503020000020003" pitchFamily="2" charset="0"/>
          </a:endParaRPr>
        </a:p>
      </dgm:t>
    </dgm:pt>
    <dgm:pt modelId="{476C9DAC-B9E5-8B4B-9330-49B6BDDB06F2}" type="sibTrans" cxnId="{4B42C1B5-3623-2A42-9F98-043C3BA4E607}">
      <dgm:prSet/>
      <dgm:spPr/>
      <dgm:t>
        <a:bodyPr/>
        <a:lstStyle/>
        <a:p>
          <a:endParaRPr lang="fr-FR" sz="1800">
            <a:latin typeface="Avenir Roman" panose="02000503020000020003" pitchFamily="2" charset="0"/>
          </a:endParaRPr>
        </a:p>
      </dgm:t>
    </dgm:pt>
    <dgm:pt modelId="{3D9877B9-675F-D449-B1FF-A88B6CFC93BF}">
      <dgm:prSet phldrT="[Texte]" custT="1"/>
      <dgm:spPr>
        <a:ln w="31750">
          <a:solidFill>
            <a:schemeClr val="accent3"/>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Vérifier les spécificités et dispenses propre à l’activité ou au statut de l’établissement</a:t>
          </a:r>
        </a:p>
      </dgm:t>
    </dgm:pt>
    <dgm:pt modelId="{34D26BF2-A15E-564A-9E48-64272B92BEC7}" type="parTrans" cxnId="{2AD46EA8-7F08-A643-BEAC-C42AC604440F}">
      <dgm:prSet/>
      <dgm:spPr/>
      <dgm:t>
        <a:bodyPr/>
        <a:lstStyle/>
        <a:p>
          <a:endParaRPr lang="fr-FR" sz="1800">
            <a:latin typeface="Avenir Roman" panose="02000503020000020003" pitchFamily="2" charset="0"/>
          </a:endParaRPr>
        </a:p>
      </dgm:t>
    </dgm:pt>
    <dgm:pt modelId="{F62C6809-1B45-A047-8903-F2C5330CEFB5}" type="sibTrans" cxnId="{2AD46EA8-7F08-A643-BEAC-C42AC604440F}">
      <dgm:prSet/>
      <dgm:spPr/>
      <dgm:t>
        <a:bodyPr/>
        <a:lstStyle/>
        <a:p>
          <a:endParaRPr lang="fr-FR" sz="1800">
            <a:latin typeface="Avenir Roman" panose="02000503020000020003" pitchFamily="2" charset="0"/>
          </a:endParaRPr>
        </a:p>
      </dgm:t>
    </dgm:pt>
    <dgm:pt modelId="{46646DA2-A1C4-7E4C-A725-ADB15E97DF43}">
      <dgm:prSet custT="1"/>
      <dgm:spPr>
        <a:effectLst>
          <a:outerShdw blurRad="50800" dist="38100" dir="2700000" algn="tl" rotWithShape="0">
            <a:prstClr val="black">
              <a:alpha val="40000"/>
            </a:prstClr>
          </a:outerShdw>
        </a:effectLst>
      </dgm:spPr>
      <dgm:t>
        <a:bodyPr/>
        <a:lstStyle/>
        <a:p>
          <a:r>
            <a:rPr lang="fr-FR" sz="2200" b="1" dirty="0">
              <a:latin typeface="Avenir Roman" panose="02000503020000020003" pitchFamily="2" charset="0"/>
            </a:rPr>
            <a:t>3</a:t>
          </a:r>
        </a:p>
      </dgm:t>
    </dgm:pt>
    <dgm:pt modelId="{7ABD6CF0-8A2F-854F-AC22-B28B46110E7E}" type="parTrans" cxnId="{E98776EB-B4AA-C94B-8A89-0F75C0F666FB}">
      <dgm:prSet/>
      <dgm:spPr/>
      <dgm:t>
        <a:bodyPr/>
        <a:lstStyle/>
        <a:p>
          <a:endParaRPr lang="fr-FR" sz="1800">
            <a:latin typeface="Avenir Roman" panose="02000503020000020003" pitchFamily="2" charset="0"/>
          </a:endParaRPr>
        </a:p>
      </dgm:t>
    </dgm:pt>
    <dgm:pt modelId="{779E6D4D-DB07-0D4E-8F13-E9A5BC9E4126}" type="sibTrans" cxnId="{E98776EB-B4AA-C94B-8A89-0F75C0F666FB}">
      <dgm:prSet/>
      <dgm:spPr/>
      <dgm:t>
        <a:bodyPr/>
        <a:lstStyle/>
        <a:p>
          <a:endParaRPr lang="fr-FR" sz="1800">
            <a:latin typeface="Avenir Roman" panose="02000503020000020003" pitchFamily="2" charset="0"/>
          </a:endParaRPr>
        </a:p>
      </dgm:t>
    </dgm:pt>
    <dgm:pt modelId="{ECDD40C6-F6C9-9E41-89FE-14268ECF3DF6}">
      <dgm:prSet custT="1"/>
      <dgm:spPr>
        <a:effectLst>
          <a:outerShdw blurRad="50800" dist="38100" dir="2700000" algn="tl" rotWithShape="0">
            <a:prstClr val="black">
              <a:alpha val="40000"/>
            </a:prstClr>
          </a:outerShdw>
        </a:effectLst>
      </dgm:spPr>
      <dgm:t>
        <a:bodyPr/>
        <a:lstStyle/>
        <a:p>
          <a:r>
            <a:rPr lang="fr-FR" sz="2200" b="1" dirty="0">
              <a:latin typeface="Avenir Roman" panose="02000503020000020003" pitchFamily="2" charset="0"/>
            </a:rPr>
            <a:t>4</a:t>
          </a:r>
        </a:p>
      </dgm:t>
    </dgm:pt>
    <dgm:pt modelId="{8924080C-F728-F748-A08A-61156FCD35DE}" type="parTrans" cxnId="{F400E94A-DE02-494A-895E-A23DC7A0F973}">
      <dgm:prSet/>
      <dgm:spPr/>
      <dgm:t>
        <a:bodyPr/>
        <a:lstStyle/>
        <a:p>
          <a:endParaRPr lang="fr-FR" sz="1800">
            <a:latin typeface="Avenir Roman" panose="02000503020000020003" pitchFamily="2" charset="0"/>
          </a:endParaRPr>
        </a:p>
      </dgm:t>
    </dgm:pt>
    <dgm:pt modelId="{66894B60-15C0-F540-A6D5-9E552A72F776}" type="sibTrans" cxnId="{F400E94A-DE02-494A-895E-A23DC7A0F973}">
      <dgm:prSet/>
      <dgm:spPr/>
      <dgm:t>
        <a:bodyPr/>
        <a:lstStyle/>
        <a:p>
          <a:endParaRPr lang="fr-FR" sz="1800">
            <a:latin typeface="Avenir Roman" panose="02000503020000020003" pitchFamily="2" charset="0"/>
          </a:endParaRPr>
        </a:p>
      </dgm:t>
    </dgm:pt>
    <dgm:pt modelId="{83E86AC3-2797-504C-B22C-194F8E47AAE7}">
      <dgm:prSet custT="1"/>
      <dgm:spPr>
        <a:effectLst>
          <a:outerShdw blurRad="50800" dist="38100" dir="2700000" algn="tl" rotWithShape="0">
            <a:prstClr val="black">
              <a:alpha val="40000"/>
            </a:prstClr>
          </a:outerShdw>
        </a:effectLst>
      </dgm:spPr>
      <dgm:t>
        <a:bodyPr/>
        <a:lstStyle/>
        <a:p>
          <a:r>
            <a:rPr lang="fr-FR" sz="2200" b="1" dirty="0">
              <a:latin typeface="Avenir Roman" panose="02000503020000020003" pitchFamily="2" charset="0"/>
            </a:rPr>
            <a:t>5</a:t>
          </a:r>
        </a:p>
      </dgm:t>
    </dgm:pt>
    <dgm:pt modelId="{248AFC0C-06DB-7641-B4BB-7D4560EE4E01}" type="parTrans" cxnId="{BA84703B-3357-2843-9381-DBF06AEE4394}">
      <dgm:prSet/>
      <dgm:spPr/>
      <dgm:t>
        <a:bodyPr/>
        <a:lstStyle/>
        <a:p>
          <a:endParaRPr lang="fr-FR" sz="1800">
            <a:latin typeface="Avenir Roman" panose="02000503020000020003" pitchFamily="2" charset="0"/>
          </a:endParaRPr>
        </a:p>
      </dgm:t>
    </dgm:pt>
    <dgm:pt modelId="{59460F0F-8719-CC4F-AB9E-79C5FB26066A}" type="sibTrans" cxnId="{BA84703B-3357-2843-9381-DBF06AEE4394}">
      <dgm:prSet/>
      <dgm:spPr/>
      <dgm:t>
        <a:bodyPr/>
        <a:lstStyle/>
        <a:p>
          <a:endParaRPr lang="fr-FR" sz="1800">
            <a:latin typeface="Avenir Roman" panose="02000503020000020003" pitchFamily="2" charset="0"/>
          </a:endParaRPr>
        </a:p>
      </dgm:t>
    </dgm:pt>
    <dgm:pt modelId="{093259AF-0277-D44F-8888-A85E436C60FE}">
      <dgm:prSet custT="1"/>
      <dgm:spPr>
        <a:ln w="31750">
          <a:solidFill>
            <a:schemeClr val="accent4"/>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Analyser chaque traitement en profondeur</a:t>
          </a:r>
        </a:p>
      </dgm:t>
    </dgm:pt>
    <dgm:pt modelId="{28ADAD38-EBBA-8D49-9A8B-176FA16EAD13}" type="parTrans" cxnId="{9D958A16-FB75-5E46-BF32-9DC36F811D68}">
      <dgm:prSet/>
      <dgm:spPr/>
      <dgm:t>
        <a:bodyPr/>
        <a:lstStyle/>
        <a:p>
          <a:endParaRPr lang="fr-FR" sz="1800"/>
        </a:p>
      </dgm:t>
    </dgm:pt>
    <dgm:pt modelId="{0E2CF180-47A9-D04B-9973-7DFE5AB553A1}" type="sibTrans" cxnId="{9D958A16-FB75-5E46-BF32-9DC36F811D68}">
      <dgm:prSet/>
      <dgm:spPr/>
      <dgm:t>
        <a:bodyPr/>
        <a:lstStyle/>
        <a:p>
          <a:endParaRPr lang="fr-FR" sz="1800"/>
        </a:p>
      </dgm:t>
    </dgm:pt>
    <dgm:pt modelId="{208A2F8C-3DED-DD4D-9DDE-0F4FB7DD6DD4}">
      <dgm:prSet custT="1"/>
      <dgm:spPr>
        <a:ln w="31750">
          <a:solidFill>
            <a:schemeClr val="accent5"/>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Tenir un registre référençant les différents traitements</a:t>
          </a:r>
        </a:p>
      </dgm:t>
    </dgm:pt>
    <dgm:pt modelId="{401A55B8-5CDE-7C47-853E-2F38FDCCC009}" type="parTrans" cxnId="{4431F6C6-0B57-9C4B-8E79-72893B4D9C23}">
      <dgm:prSet/>
      <dgm:spPr/>
      <dgm:t>
        <a:bodyPr/>
        <a:lstStyle/>
        <a:p>
          <a:endParaRPr lang="fr-FR" sz="1800"/>
        </a:p>
      </dgm:t>
    </dgm:pt>
    <dgm:pt modelId="{E50F5271-5D64-064C-BAC6-11C2A970C4CF}" type="sibTrans" cxnId="{4431F6C6-0B57-9C4B-8E79-72893B4D9C23}">
      <dgm:prSet/>
      <dgm:spPr/>
      <dgm:t>
        <a:bodyPr/>
        <a:lstStyle/>
        <a:p>
          <a:endParaRPr lang="fr-FR" sz="1800"/>
        </a:p>
      </dgm:t>
    </dgm:pt>
    <dgm:pt modelId="{460B1E56-4620-A44F-A749-FA8B7AB09882}">
      <dgm:prSet custT="1"/>
      <dgm:spPr>
        <a:ln w="31750">
          <a:solidFill>
            <a:schemeClr val="accent4"/>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Vérifier sa conformité avec le RGPD</a:t>
          </a:r>
        </a:p>
      </dgm:t>
    </dgm:pt>
    <dgm:pt modelId="{280E2BB9-A9CF-C144-95FB-8D4FD143D61E}" type="parTrans" cxnId="{550B18E6-AE47-2445-9681-96DE1C7ED86F}">
      <dgm:prSet/>
      <dgm:spPr/>
      <dgm:t>
        <a:bodyPr/>
        <a:lstStyle/>
        <a:p>
          <a:endParaRPr lang="fr-FR" sz="1800"/>
        </a:p>
      </dgm:t>
    </dgm:pt>
    <dgm:pt modelId="{663DEEFB-5A27-F940-92F5-6DB548E3339E}" type="sibTrans" cxnId="{550B18E6-AE47-2445-9681-96DE1C7ED86F}">
      <dgm:prSet/>
      <dgm:spPr/>
      <dgm:t>
        <a:bodyPr/>
        <a:lstStyle/>
        <a:p>
          <a:endParaRPr lang="fr-FR" sz="1800"/>
        </a:p>
      </dgm:t>
    </dgm:pt>
    <dgm:pt modelId="{51BA5B06-B2B8-E641-BECB-0D5222B5F1FB}">
      <dgm:prSet custT="1"/>
      <dgm:spPr>
        <a:ln w="31750">
          <a:solidFill>
            <a:schemeClr val="accent6"/>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Prendre en compte l’évolution</a:t>
          </a:r>
        </a:p>
      </dgm:t>
    </dgm:pt>
    <dgm:pt modelId="{541D44AE-5740-BE43-A98E-0C599999C754}" type="parTrans" cxnId="{08341A4F-47E1-374C-AE16-7983656CB8DF}">
      <dgm:prSet/>
      <dgm:spPr/>
      <dgm:t>
        <a:bodyPr/>
        <a:lstStyle/>
        <a:p>
          <a:endParaRPr lang="fr-FR" sz="1800"/>
        </a:p>
      </dgm:t>
    </dgm:pt>
    <dgm:pt modelId="{B28678B3-0E47-754E-985C-A636B6273C30}" type="sibTrans" cxnId="{08341A4F-47E1-374C-AE16-7983656CB8DF}">
      <dgm:prSet/>
      <dgm:spPr/>
      <dgm:t>
        <a:bodyPr/>
        <a:lstStyle/>
        <a:p>
          <a:endParaRPr lang="fr-FR" sz="1800"/>
        </a:p>
      </dgm:t>
    </dgm:pt>
    <dgm:pt modelId="{C364A208-8A42-B847-ABC0-E97D0659C995}">
      <dgm:prSet custT="1"/>
      <dgm:spPr>
        <a:ln w="31750">
          <a:solidFill>
            <a:schemeClr val="accent6"/>
          </a:solidFill>
        </a:ln>
        <a:effectLst>
          <a:outerShdw blurRad="50800" dist="38100" dir="2700000" algn="tl" rotWithShape="0">
            <a:prstClr val="black">
              <a:alpha val="40000"/>
            </a:prstClr>
          </a:outerShdw>
        </a:effectLst>
      </dgm:spPr>
      <dgm:t>
        <a:bodyPr/>
        <a:lstStyle/>
        <a:p>
          <a:r>
            <a:rPr lang="fr-FR" sz="1800" dirty="0">
              <a:latin typeface="Avenir Roman" panose="02000503020000020003" pitchFamily="2" charset="0"/>
            </a:rPr>
            <a:t>Assurer le maintien de mise en conformité</a:t>
          </a:r>
        </a:p>
      </dgm:t>
    </dgm:pt>
    <dgm:pt modelId="{144D450C-F9E1-9741-BBE8-9E9F476963A2}" type="parTrans" cxnId="{D9ADD345-4C55-474A-B38C-B34599CA1D1E}">
      <dgm:prSet/>
      <dgm:spPr/>
      <dgm:t>
        <a:bodyPr/>
        <a:lstStyle/>
        <a:p>
          <a:endParaRPr lang="fr-FR" sz="1800"/>
        </a:p>
      </dgm:t>
    </dgm:pt>
    <dgm:pt modelId="{886E7668-346F-6C49-8F7C-30E7958E2C56}" type="sibTrans" cxnId="{D9ADD345-4C55-474A-B38C-B34599CA1D1E}">
      <dgm:prSet/>
      <dgm:spPr/>
      <dgm:t>
        <a:bodyPr/>
        <a:lstStyle/>
        <a:p>
          <a:endParaRPr lang="fr-FR" sz="1800"/>
        </a:p>
      </dgm:t>
    </dgm:pt>
    <dgm:pt modelId="{2E67576A-7021-CF4F-BF95-B33F0F44C86C}" type="pres">
      <dgm:prSet presAssocID="{01F68489-118B-C843-95E4-9534C5C6B46D}" presName="linearFlow" presStyleCnt="0">
        <dgm:presLayoutVars>
          <dgm:dir/>
          <dgm:animLvl val="lvl"/>
          <dgm:resizeHandles val="exact"/>
        </dgm:presLayoutVars>
      </dgm:prSet>
      <dgm:spPr/>
    </dgm:pt>
    <dgm:pt modelId="{51C177CF-8AA7-3249-8F7B-2DB602DA1C93}" type="pres">
      <dgm:prSet presAssocID="{7B19430C-1621-AB45-9D18-FAC99561339E}" presName="composite" presStyleCnt="0"/>
      <dgm:spPr/>
    </dgm:pt>
    <dgm:pt modelId="{F6C8BBB3-2E7F-4746-BA7F-0E438F6324A6}" type="pres">
      <dgm:prSet presAssocID="{7B19430C-1621-AB45-9D18-FAC99561339E}" presName="parentText" presStyleLbl="alignNode1" presStyleIdx="0" presStyleCnt="5">
        <dgm:presLayoutVars>
          <dgm:chMax val="1"/>
          <dgm:bulletEnabled val="1"/>
        </dgm:presLayoutVars>
      </dgm:prSet>
      <dgm:spPr/>
    </dgm:pt>
    <dgm:pt modelId="{A97ACE42-FC6E-C945-BA3F-ED545BA51242}" type="pres">
      <dgm:prSet presAssocID="{7B19430C-1621-AB45-9D18-FAC99561339E}" presName="descendantText" presStyleLbl="alignAcc1" presStyleIdx="0" presStyleCnt="5">
        <dgm:presLayoutVars>
          <dgm:bulletEnabled val="1"/>
        </dgm:presLayoutVars>
      </dgm:prSet>
      <dgm:spPr/>
    </dgm:pt>
    <dgm:pt modelId="{E4B8CC49-CF6D-6246-AD91-7A84499CA844}" type="pres">
      <dgm:prSet presAssocID="{54D1B936-2F07-8F4E-8895-A1E98A3DC021}" presName="sp" presStyleCnt="0"/>
      <dgm:spPr/>
    </dgm:pt>
    <dgm:pt modelId="{01355703-696E-1746-94C0-C2B6AC8C5097}" type="pres">
      <dgm:prSet presAssocID="{7E913B72-5C53-5540-B460-49292BD3C095}" presName="composite" presStyleCnt="0"/>
      <dgm:spPr/>
    </dgm:pt>
    <dgm:pt modelId="{5DAF2D55-3883-C540-B912-F29984CA33AE}" type="pres">
      <dgm:prSet presAssocID="{7E913B72-5C53-5540-B460-49292BD3C095}" presName="parentText" presStyleLbl="alignNode1" presStyleIdx="1" presStyleCnt="5">
        <dgm:presLayoutVars>
          <dgm:chMax val="1"/>
          <dgm:bulletEnabled val="1"/>
        </dgm:presLayoutVars>
      </dgm:prSet>
      <dgm:spPr/>
    </dgm:pt>
    <dgm:pt modelId="{77DC2B88-54CB-3746-82C0-35A8C31C9DD8}" type="pres">
      <dgm:prSet presAssocID="{7E913B72-5C53-5540-B460-49292BD3C095}" presName="descendantText" presStyleLbl="alignAcc1" presStyleIdx="1" presStyleCnt="5">
        <dgm:presLayoutVars>
          <dgm:bulletEnabled val="1"/>
        </dgm:presLayoutVars>
      </dgm:prSet>
      <dgm:spPr/>
    </dgm:pt>
    <dgm:pt modelId="{AE99CBF6-AE91-8043-B295-271BAF7FD01B}" type="pres">
      <dgm:prSet presAssocID="{476C9DAC-B9E5-8B4B-9330-49B6BDDB06F2}" presName="sp" presStyleCnt="0"/>
      <dgm:spPr/>
    </dgm:pt>
    <dgm:pt modelId="{935B50CA-8D12-7D43-A17B-B15573F0199A}" type="pres">
      <dgm:prSet presAssocID="{46646DA2-A1C4-7E4C-A725-ADB15E97DF43}" presName="composite" presStyleCnt="0"/>
      <dgm:spPr/>
    </dgm:pt>
    <dgm:pt modelId="{B73E2A8E-A9B7-FA4B-9ED3-D8F6C1B4AD8E}" type="pres">
      <dgm:prSet presAssocID="{46646DA2-A1C4-7E4C-A725-ADB15E97DF43}" presName="parentText" presStyleLbl="alignNode1" presStyleIdx="2" presStyleCnt="5">
        <dgm:presLayoutVars>
          <dgm:chMax val="1"/>
          <dgm:bulletEnabled val="1"/>
        </dgm:presLayoutVars>
      </dgm:prSet>
      <dgm:spPr/>
    </dgm:pt>
    <dgm:pt modelId="{7DA948F8-37E9-8B44-83DB-09257081E9D9}" type="pres">
      <dgm:prSet presAssocID="{46646DA2-A1C4-7E4C-A725-ADB15E97DF43}" presName="descendantText" presStyleLbl="alignAcc1" presStyleIdx="2" presStyleCnt="5">
        <dgm:presLayoutVars>
          <dgm:bulletEnabled val="1"/>
        </dgm:presLayoutVars>
      </dgm:prSet>
      <dgm:spPr/>
    </dgm:pt>
    <dgm:pt modelId="{2BB26E68-1E50-DA4B-A98A-D8C51D5ACB81}" type="pres">
      <dgm:prSet presAssocID="{779E6D4D-DB07-0D4E-8F13-E9A5BC9E4126}" presName="sp" presStyleCnt="0"/>
      <dgm:spPr/>
    </dgm:pt>
    <dgm:pt modelId="{41CDB9BC-25CD-8B45-96F2-D5C3B1E8F18C}" type="pres">
      <dgm:prSet presAssocID="{ECDD40C6-F6C9-9E41-89FE-14268ECF3DF6}" presName="composite" presStyleCnt="0"/>
      <dgm:spPr/>
    </dgm:pt>
    <dgm:pt modelId="{7FDB19FD-D31F-924E-9235-4145FB9FCAC7}" type="pres">
      <dgm:prSet presAssocID="{ECDD40C6-F6C9-9E41-89FE-14268ECF3DF6}" presName="parentText" presStyleLbl="alignNode1" presStyleIdx="3" presStyleCnt="5">
        <dgm:presLayoutVars>
          <dgm:chMax val="1"/>
          <dgm:bulletEnabled val="1"/>
        </dgm:presLayoutVars>
      </dgm:prSet>
      <dgm:spPr/>
    </dgm:pt>
    <dgm:pt modelId="{EEF9A091-1207-E148-8AD1-17F6E11D1C46}" type="pres">
      <dgm:prSet presAssocID="{ECDD40C6-F6C9-9E41-89FE-14268ECF3DF6}" presName="descendantText" presStyleLbl="alignAcc1" presStyleIdx="3" presStyleCnt="5">
        <dgm:presLayoutVars>
          <dgm:bulletEnabled val="1"/>
        </dgm:presLayoutVars>
      </dgm:prSet>
      <dgm:spPr/>
    </dgm:pt>
    <dgm:pt modelId="{604F55B3-6E60-E54C-924E-A14C1072A1B2}" type="pres">
      <dgm:prSet presAssocID="{66894B60-15C0-F540-A6D5-9E552A72F776}" presName="sp" presStyleCnt="0"/>
      <dgm:spPr/>
    </dgm:pt>
    <dgm:pt modelId="{AD329A77-19C9-4342-8DAF-51932FFF83F3}" type="pres">
      <dgm:prSet presAssocID="{83E86AC3-2797-504C-B22C-194F8E47AAE7}" presName="composite" presStyleCnt="0"/>
      <dgm:spPr/>
    </dgm:pt>
    <dgm:pt modelId="{960F0EB0-9B2E-6B40-8E2F-AF61DD651ADB}" type="pres">
      <dgm:prSet presAssocID="{83E86AC3-2797-504C-B22C-194F8E47AAE7}" presName="parentText" presStyleLbl="alignNode1" presStyleIdx="4" presStyleCnt="5">
        <dgm:presLayoutVars>
          <dgm:chMax val="1"/>
          <dgm:bulletEnabled val="1"/>
        </dgm:presLayoutVars>
      </dgm:prSet>
      <dgm:spPr/>
    </dgm:pt>
    <dgm:pt modelId="{CAACF007-9ACC-894C-8A15-C2A4224EF9F6}" type="pres">
      <dgm:prSet presAssocID="{83E86AC3-2797-504C-B22C-194F8E47AAE7}" presName="descendantText" presStyleLbl="alignAcc1" presStyleIdx="4" presStyleCnt="5">
        <dgm:presLayoutVars>
          <dgm:bulletEnabled val="1"/>
        </dgm:presLayoutVars>
      </dgm:prSet>
      <dgm:spPr/>
    </dgm:pt>
  </dgm:ptLst>
  <dgm:cxnLst>
    <dgm:cxn modelId="{213A640D-2F9E-AE4C-B526-005589B809B5}" type="presOf" srcId="{7B19430C-1621-AB45-9D18-FAC99561339E}" destId="{F6C8BBB3-2E7F-4746-BA7F-0E438F6324A6}" srcOrd="0" destOrd="0" presId="urn:microsoft.com/office/officeart/2005/8/layout/chevron2"/>
    <dgm:cxn modelId="{D9DAAD14-9239-A244-B34D-FC9FC88B785B}" type="presOf" srcId="{01F68489-118B-C843-95E4-9534C5C6B46D}" destId="{2E67576A-7021-CF4F-BF95-B33F0F44C86C}" srcOrd="0" destOrd="0" presId="urn:microsoft.com/office/officeart/2005/8/layout/chevron2"/>
    <dgm:cxn modelId="{9D958A16-FB75-5E46-BF32-9DC36F811D68}" srcId="{46646DA2-A1C4-7E4C-A725-ADB15E97DF43}" destId="{093259AF-0277-D44F-8888-A85E436C60FE}" srcOrd="0" destOrd="0" parTransId="{28ADAD38-EBBA-8D49-9A8B-176FA16EAD13}" sibTransId="{0E2CF180-47A9-D04B-9973-7DFE5AB553A1}"/>
    <dgm:cxn modelId="{E9B09D18-5A57-4A48-8D16-C7FEF26CA3C0}" srcId="{7B19430C-1621-AB45-9D18-FAC99561339E}" destId="{793D272E-5A72-1C47-A907-9BADA9200364}" srcOrd="0" destOrd="0" parTransId="{F45A6FD4-12D5-5149-BB2E-89B145B1B45A}" sibTransId="{76D78A9C-EE7A-DD4B-94B1-D0D2D10EB939}"/>
    <dgm:cxn modelId="{A3D3F52E-F582-524C-80BE-CC362BD12F68}" type="presOf" srcId="{C364A208-8A42-B847-ABC0-E97D0659C995}" destId="{CAACF007-9ACC-894C-8A15-C2A4224EF9F6}" srcOrd="0" destOrd="1" presId="urn:microsoft.com/office/officeart/2005/8/layout/chevron2"/>
    <dgm:cxn modelId="{8CFE2130-6CE3-694D-BB0C-61AC48B477DD}" type="presOf" srcId="{793D272E-5A72-1C47-A907-9BADA9200364}" destId="{A97ACE42-FC6E-C945-BA3F-ED545BA51242}" srcOrd="0" destOrd="0" presId="urn:microsoft.com/office/officeart/2005/8/layout/chevron2"/>
    <dgm:cxn modelId="{216DBD37-DE4D-7C47-A68B-66CA31F82C37}" type="presOf" srcId="{208A2F8C-3DED-DD4D-9DDE-0F4FB7DD6DD4}" destId="{EEF9A091-1207-E148-8AD1-17F6E11D1C46}" srcOrd="0" destOrd="0" presId="urn:microsoft.com/office/officeart/2005/8/layout/chevron2"/>
    <dgm:cxn modelId="{DDB8FD3A-F77A-7946-AC08-83EA4C4763A4}" type="presOf" srcId="{7E913B72-5C53-5540-B460-49292BD3C095}" destId="{5DAF2D55-3883-C540-B912-F29984CA33AE}" srcOrd="0" destOrd="0" presId="urn:microsoft.com/office/officeart/2005/8/layout/chevron2"/>
    <dgm:cxn modelId="{BA84703B-3357-2843-9381-DBF06AEE4394}" srcId="{01F68489-118B-C843-95E4-9534C5C6B46D}" destId="{83E86AC3-2797-504C-B22C-194F8E47AAE7}" srcOrd="4" destOrd="0" parTransId="{248AFC0C-06DB-7641-B4BB-7D4560EE4E01}" sibTransId="{59460F0F-8719-CC4F-AB9E-79C5FB26066A}"/>
    <dgm:cxn modelId="{D9ADD345-4C55-474A-B38C-B34599CA1D1E}" srcId="{83E86AC3-2797-504C-B22C-194F8E47AAE7}" destId="{C364A208-8A42-B847-ABC0-E97D0659C995}" srcOrd="1" destOrd="0" parTransId="{144D450C-F9E1-9741-BBE8-9E9F476963A2}" sibTransId="{886E7668-346F-6C49-8F7C-30E7958E2C56}"/>
    <dgm:cxn modelId="{18D3F448-095F-9344-97EB-2F051BB7F52F}" type="presOf" srcId="{83E86AC3-2797-504C-B22C-194F8E47AAE7}" destId="{960F0EB0-9B2E-6B40-8E2F-AF61DD651ADB}" srcOrd="0" destOrd="0" presId="urn:microsoft.com/office/officeart/2005/8/layout/chevron2"/>
    <dgm:cxn modelId="{F400E94A-DE02-494A-895E-A23DC7A0F973}" srcId="{01F68489-118B-C843-95E4-9534C5C6B46D}" destId="{ECDD40C6-F6C9-9E41-89FE-14268ECF3DF6}" srcOrd="3" destOrd="0" parTransId="{8924080C-F728-F748-A08A-61156FCD35DE}" sibTransId="{66894B60-15C0-F540-A6D5-9E552A72F776}"/>
    <dgm:cxn modelId="{08341A4F-47E1-374C-AE16-7983656CB8DF}" srcId="{83E86AC3-2797-504C-B22C-194F8E47AAE7}" destId="{51BA5B06-B2B8-E641-BECB-0D5222B5F1FB}" srcOrd="0" destOrd="0" parTransId="{541D44AE-5740-BE43-A98E-0C599999C754}" sibTransId="{B28678B3-0E47-754E-985C-A636B6273C30}"/>
    <dgm:cxn modelId="{95998B51-5366-4E44-9D97-0209EB40C000}" type="presOf" srcId="{3D9877B9-675F-D449-B1FF-A88B6CFC93BF}" destId="{77DC2B88-54CB-3746-82C0-35A8C31C9DD8}" srcOrd="0" destOrd="0" presId="urn:microsoft.com/office/officeart/2005/8/layout/chevron2"/>
    <dgm:cxn modelId="{2F4BDA53-1BC8-8C45-B70B-5C9BC3DC4BA7}" type="presOf" srcId="{460B1E56-4620-A44F-A749-FA8B7AB09882}" destId="{7DA948F8-37E9-8B44-83DB-09257081E9D9}" srcOrd="0" destOrd="1" presId="urn:microsoft.com/office/officeart/2005/8/layout/chevron2"/>
    <dgm:cxn modelId="{EE76E85D-A5FE-214A-BDD8-055716689786}" type="presOf" srcId="{ECDD40C6-F6C9-9E41-89FE-14268ECF3DF6}" destId="{7FDB19FD-D31F-924E-9235-4145FB9FCAC7}" srcOrd="0" destOrd="0" presId="urn:microsoft.com/office/officeart/2005/8/layout/chevron2"/>
    <dgm:cxn modelId="{CB74EC79-95D8-F549-A3AB-BBD852E40BC4}" type="presOf" srcId="{51BA5B06-B2B8-E641-BECB-0D5222B5F1FB}" destId="{CAACF007-9ACC-894C-8A15-C2A4224EF9F6}" srcOrd="0" destOrd="0" presId="urn:microsoft.com/office/officeart/2005/8/layout/chevron2"/>
    <dgm:cxn modelId="{0E75B98C-90AA-9C46-9C3C-1F282A290DD7}" type="presOf" srcId="{093259AF-0277-D44F-8888-A85E436C60FE}" destId="{7DA948F8-37E9-8B44-83DB-09257081E9D9}" srcOrd="0" destOrd="0" presId="urn:microsoft.com/office/officeart/2005/8/layout/chevron2"/>
    <dgm:cxn modelId="{F7AD268F-50CB-5643-968C-CA24ACD6FB83}" srcId="{01F68489-118B-C843-95E4-9534C5C6B46D}" destId="{7B19430C-1621-AB45-9D18-FAC99561339E}" srcOrd="0" destOrd="0" parTransId="{4B34FFA0-098B-AD46-A648-E43C8D79524F}" sibTransId="{54D1B936-2F07-8F4E-8895-A1E98A3DC021}"/>
    <dgm:cxn modelId="{2AD46EA8-7F08-A643-BEAC-C42AC604440F}" srcId="{7E913B72-5C53-5540-B460-49292BD3C095}" destId="{3D9877B9-675F-D449-B1FF-A88B6CFC93BF}" srcOrd="0" destOrd="0" parTransId="{34D26BF2-A15E-564A-9E48-64272B92BEC7}" sibTransId="{F62C6809-1B45-A047-8903-F2C5330CEFB5}"/>
    <dgm:cxn modelId="{4B42C1B5-3623-2A42-9F98-043C3BA4E607}" srcId="{01F68489-118B-C843-95E4-9534C5C6B46D}" destId="{7E913B72-5C53-5540-B460-49292BD3C095}" srcOrd="1" destOrd="0" parTransId="{9548E8C7-4FC8-B041-B285-CE462F1F63D2}" sibTransId="{476C9DAC-B9E5-8B4B-9330-49B6BDDB06F2}"/>
    <dgm:cxn modelId="{4431F6C6-0B57-9C4B-8E79-72893B4D9C23}" srcId="{ECDD40C6-F6C9-9E41-89FE-14268ECF3DF6}" destId="{208A2F8C-3DED-DD4D-9DDE-0F4FB7DD6DD4}" srcOrd="0" destOrd="0" parTransId="{401A55B8-5CDE-7C47-853E-2F38FDCCC009}" sibTransId="{E50F5271-5D64-064C-BAC6-11C2A970C4CF}"/>
    <dgm:cxn modelId="{550B18E6-AE47-2445-9681-96DE1C7ED86F}" srcId="{46646DA2-A1C4-7E4C-A725-ADB15E97DF43}" destId="{460B1E56-4620-A44F-A749-FA8B7AB09882}" srcOrd="1" destOrd="0" parTransId="{280E2BB9-A9CF-C144-95FB-8D4FD143D61E}" sibTransId="{663DEEFB-5A27-F940-92F5-6DB548E3339E}"/>
    <dgm:cxn modelId="{09FA21EA-356C-2740-B0FD-C456CDE541AD}" type="presOf" srcId="{46646DA2-A1C4-7E4C-A725-ADB15E97DF43}" destId="{B73E2A8E-A9B7-FA4B-9ED3-D8F6C1B4AD8E}" srcOrd="0" destOrd="0" presId="urn:microsoft.com/office/officeart/2005/8/layout/chevron2"/>
    <dgm:cxn modelId="{E98776EB-B4AA-C94B-8A89-0F75C0F666FB}" srcId="{01F68489-118B-C843-95E4-9534C5C6B46D}" destId="{46646DA2-A1C4-7E4C-A725-ADB15E97DF43}" srcOrd="2" destOrd="0" parTransId="{7ABD6CF0-8A2F-854F-AC22-B28B46110E7E}" sibTransId="{779E6D4D-DB07-0D4E-8F13-E9A5BC9E4126}"/>
    <dgm:cxn modelId="{E61A8399-EE13-1A47-A4D9-A4C86F84D8CA}" type="presParOf" srcId="{2E67576A-7021-CF4F-BF95-B33F0F44C86C}" destId="{51C177CF-8AA7-3249-8F7B-2DB602DA1C93}" srcOrd="0" destOrd="0" presId="urn:microsoft.com/office/officeart/2005/8/layout/chevron2"/>
    <dgm:cxn modelId="{56EF4281-1B0F-3A4F-86C8-3E79DFA69A58}" type="presParOf" srcId="{51C177CF-8AA7-3249-8F7B-2DB602DA1C93}" destId="{F6C8BBB3-2E7F-4746-BA7F-0E438F6324A6}" srcOrd="0" destOrd="0" presId="urn:microsoft.com/office/officeart/2005/8/layout/chevron2"/>
    <dgm:cxn modelId="{C7776047-3DCA-0E4F-BDC9-D0258D35384B}" type="presParOf" srcId="{51C177CF-8AA7-3249-8F7B-2DB602DA1C93}" destId="{A97ACE42-FC6E-C945-BA3F-ED545BA51242}" srcOrd="1" destOrd="0" presId="urn:microsoft.com/office/officeart/2005/8/layout/chevron2"/>
    <dgm:cxn modelId="{2A2AF592-C3AC-D647-B8BC-16D25D17B25A}" type="presParOf" srcId="{2E67576A-7021-CF4F-BF95-B33F0F44C86C}" destId="{E4B8CC49-CF6D-6246-AD91-7A84499CA844}" srcOrd="1" destOrd="0" presId="urn:microsoft.com/office/officeart/2005/8/layout/chevron2"/>
    <dgm:cxn modelId="{75E39A4F-4FA0-8A42-A895-3DD2D9F1EDFC}" type="presParOf" srcId="{2E67576A-7021-CF4F-BF95-B33F0F44C86C}" destId="{01355703-696E-1746-94C0-C2B6AC8C5097}" srcOrd="2" destOrd="0" presId="urn:microsoft.com/office/officeart/2005/8/layout/chevron2"/>
    <dgm:cxn modelId="{106426A4-F6B1-4047-9E3D-1001ABF21B35}" type="presParOf" srcId="{01355703-696E-1746-94C0-C2B6AC8C5097}" destId="{5DAF2D55-3883-C540-B912-F29984CA33AE}" srcOrd="0" destOrd="0" presId="urn:microsoft.com/office/officeart/2005/8/layout/chevron2"/>
    <dgm:cxn modelId="{65B98089-01C1-DB4C-8A2F-018DEE541910}" type="presParOf" srcId="{01355703-696E-1746-94C0-C2B6AC8C5097}" destId="{77DC2B88-54CB-3746-82C0-35A8C31C9DD8}" srcOrd="1" destOrd="0" presId="urn:microsoft.com/office/officeart/2005/8/layout/chevron2"/>
    <dgm:cxn modelId="{2C1EA490-61E4-1E4A-94EF-1F08C8381283}" type="presParOf" srcId="{2E67576A-7021-CF4F-BF95-B33F0F44C86C}" destId="{AE99CBF6-AE91-8043-B295-271BAF7FD01B}" srcOrd="3" destOrd="0" presId="urn:microsoft.com/office/officeart/2005/8/layout/chevron2"/>
    <dgm:cxn modelId="{450B5640-3F2F-2143-AE94-C51E627532A3}" type="presParOf" srcId="{2E67576A-7021-CF4F-BF95-B33F0F44C86C}" destId="{935B50CA-8D12-7D43-A17B-B15573F0199A}" srcOrd="4" destOrd="0" presId="urn:microsoft.com/office/officeart/2005/8/layout/chevron2"/>
    <dgm:cxn modelId="{9E4B23D8-63ED-1F49-BB8C-AF86DD55E5A9}" type="presParOf" srcId="{935B50CA-8D12-7D43-A17B-B15573F0199A}" destId="{B73E2A8E-A9B7-FA4B-9ED3-D8F6C1B4AD8E}" srcOrd="0" destOrd="0" presId="urn:microsoft.com/office/officeart/2005/8/layout/chevron2"/>
    <dgm:cxn modelId="{B0147E97-B1EB-5F4A-85E4-46477313CA35}" type="presParOf" srcId="{935B50CA-8D12-7D43-A17B-B15573F0199A}" destId="{7DA948F8-37E9-8B44-83DB-09257081E9D9}" srcOrd="1" destOrd="0" presId="urn:microsoft.com/office/officeart/2005/8/layout/chevron2"/>
    <dgm:cxn modelId="{1AC1156D-4A03-4D44-934E-4CE05DAECB49}" type="presParOf" srcId="{2E67576A-7021-CF4F-BF95-B33F0F44C86C}" destId="{2BB26E68-1E50-DA4B-A98A-D8C51D5ACB81}" srcOrd="5" destOrd="0" presId="urn:microsoft.com/office/officeart/2005/8/layout/chevron2"/>
    <dgm:cxn modelId="{E0C6451E-1D2D-B842-8884-FD9BFE3E1D5A}" type="presParOf" srcId="{2E67576A-7021-CF4F-BF95-B33F0F44C86C}" destId="{41CDB9BC-25CD-8B45-96F2-D5C3B1E8F18C}" srcOrd="6" destOrd="0" presId="urn:microsoft.com/office/officeart/2005/8/layout/chevron2"/>
    <dgm:cxn modelId="{D1328764-D917-9D45-B299-ED782D5E6EDD}" type="presParOf" srcId="{41CDB9BC-25CD-8B45-96F2-D5C3B1E8F18C}" destId="{7FDB19FD-D31F-924E-9235-4145FB9FCAC7}" srcOrd="0" destOrd="0" presId="urn:microsoft.com/office/officeart/2005/8/layout/chevron2"/>
    <dgm:cxn modelId="{CB03E98A-3444-E548-B60F-D4F007398089}" type="presParOf" srcId="{41CDB9BC-25CD-8B45-96F2-D5C3B1E8F18C}" destId="{EEF9A091-1207-E148-8AD1-17F6E11D1C46}" srcOrd="1" destOrd="0" presId="urn:microsoft.com/office/officeart/2005/8/layout/chevron2"/>
    <dgm:cxn modelId="{C06BD0B9-F725-B042-A367-94930B06C9DE}" type="presParOf" srcId="{2E67576A-7021-CF4F-BF95-B33F0F44C86C}" destId="{604F55B3-6E60-E54C-924E-A14C1072A1B2}" srcOrd="7" destOrd="0" presId="urn:microsoft.com/office/officeart/2005/8/layout/chevron2"/>
    <dgm:cxn modelId="{917884D9-2164-FB4B-9B24-8026BBAE9FA4}" type="presParOf" srcId="{2E67576A-7021-CF4F-BF95-B33F0F44C86C}" destId="{AD329A77-19C9-4342-8DAF-51932FFF83F3}" srcOrd="8" destOrd="0" presId="urn:microsoft.com/office/officeart/2005/8/layout/chevron2"/>
    <dgm:cxn modelId="{281A02AA-F90E-3D4E-AE6E-6E9C185F4618}" type="presParOf" srcId="{AD329A77-19C9-4342-8DAF-51932FFF83F3}" destId="{960F0EB0-9B2E-6B40-8E2F-AF61DD651ADB}" srcOrd="0" destOrd="0" presId="urn:microsoft.com/office/officeart/2005/8/layout/chevron2"/>
    <dgm:cxn modelId="{1C902A32-7C83-174C-B123-E97D46A075F9}" type="presParOf" srcId="{AD329A77-19C9-4342-8DAF-51932FFF83F3}" destId="{CAACF007-9ACC-894C-8A15-C2A4224EF9F6}" srcOrd="1" destOrd="0" presId="urn:microsoft.com/office/officeart/2005/8/layout/chevron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369DBC-A310-D94D-94D6-5AB5FF5536EB}"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fr-FR"/>
        </a:p>
      </dgm:t>
    </dgm:pt>
    <dgm:pt modelId="{19653A2F-A56A-6846-8635-62C590D26139}">
      <dgm:prSet phldrT="[Texte]" custT="1"/>
      <dgm:spPr/>
      <dgm:t>
        <a:bodyPr/>
        <a:lstStyle/>
        <a:p>
          <a:r>
            <a:rPr lang="fr-FR" sz="1300" dirty="0">
              <a:latin typeface="Avenir Roman" panose="02000503020000020003" pitchFamily="2" charset="0"/>
            </a:rPr>
            <a:t>Description du traitement envisagé</a:t>
          </a:r>
        </a:p>
      </dgm:t>
    </dgm:pt>
    <dgm:pt modelId="{1F34C8FE-BDCC-124A-8DA3-DFB06D748D1F}" type="parTrans" cxnId="{B84375AB-E289-2B4A-A258-491B461C2A12}">
      <dgm:prSet/>
      <dgm:spPr/>
      <dgm:t>
        <a:bodyPr/>
        <a:lstStyle/>
        <a:p>
          <a:endParaRPr lang="fr-FR" sz="1300">
            <a:latin typeface="Avenir Roman" panose="02000503020000020003" pitchFamily="2" charset="0"/>
          </a:endParaRPr>
        </a:p>
      </dgm:t>
    </dgm:pt>
    <dgm:pt modelId="{797EFB4E-CBD9-7747-8E1C-E06D1D00520B}" type="sibTrans" cxnId="{B84375AB-E289-2B4A-A258-491B461C2A12}">
      <dgm:prSet/>
      <dgm:spPr/>
      <dgm:t>
        <a:bodyPr/>
        <a:lstStyle/>
        <a:p>
          <a:endParaRPr lang="fr-FR" sz="1300">
            <a:latin typeface="Avenir Roman" panose="02000503020000020003" pitchFamily="2" charset="0"/>
          </a:endParaRPr>
        </a:p>
      </dgm:t>
    </dgm:pt>
    <dgm:pt modelId="{7C3F94BF-5F2A-7946-B5FB-33B0D3F16B51}">
      <dgm:prSet phldrT="[Texte]" custT="1"/>
      <dgm:spPr/>
      <dgm:t>
        <a:bodyPr/>
        <a:lstStyle/>
        <a:p>
          <a:r>
            <a:rPr lang="fr-FR" sz="1300" dirty="0">
              <a:latin typeface="Avenir Roman" panose="02000503020000020003" pitchFamily="2" charset="0"/>
            </a:rPr>
            <a:t>Évaluation de la nécessité du traitement  </a:t>
          </a:r>
        </a:p>
      </dgm:t>
    </dgm:pt>
    <dgm:pt modelId="{E48F1832-B402-F84A-978D-9226CDEA68F3}" type="parTrans" cxnId="{896D5879-DB4B-1049-854F-F508B527D385}">
      <dgm:prSet/>
      <dgm:spPr/>
      <dgm:t>
        <a:bodyPr/>
        <a:lstStyle/>
        <a:p>
          <a:endParaRPr lang="fr-FR" sz="1300">
            <a:latin typeface="Avenir Roman" panose="02000503020000020003" pitchFamily="2" charset="0"/>
          </a:endParaRPr>
        </a:p>
      </dgm:t>
    </dgm:pt>
    <dgm:pt modelId="{B58526BB-1DAD-4F4D-AB18-EC73754D9CD4}" type="sibTrans" cxnId="{896D5879-DB4B-1049-854F-F508B527D385}">
      <dgm:prSet/>
      <dgm:spPr/>
      <dgm:t>
        <a:bodyPr/>
        <a:lstStyle/>
        <a:p>
          <a:endParaRPr lang="fr-FR" sz="1300">
            <a:latin typeface="Avenir Roman" panose="02000503020000020003" pitchFamily="2" charset="0"/>
          </a:endParaRPr>
        </a:p>
      </dgm:t>
    </dgm:pt>
    <dgm:pt modelId="{ED14184C-F4E0-2144-AFE2-6858A309F829}">
      <dgm:prSet custT="1"/>
      <dgm:spPr/>
      <dgm:t>
        <a:bodyPr/>
        <a:lstStyle/>
        <a:p>
          <a:r>
            <a:rPr lang="fr-FR" sz="1300" dirty="0">
              <a:latin typeface="Avenir Roman" panose="02000503020000020003" pitchFamily="2" charset="0"/>
            </a:rPr>
            <a:t>Mesures envisagées en terme d’Accountability</a:t>
          </a:r>
        </a:p>
      </dgm:t>
    </dgm:pt>
    <dgm:pt modelId="{0263E64B-5D2E-7248-94AC-4A3AA847C696}" type="parTrans" cxnId="{96E3193C-201B-944D-907C-BAD1E1F62D19}">
      <dgm:prSet/>
      <dgm:spPr/>
      <dgm:t>
        <a:bodyPr/>
        <a:lstStyle/>
        <a:p>
          <a:endParaRPr lang="fr-FR" sz="1300">
            <a:latin typeface="Avenir Roman" panose="02000503020000020003" pitchFamily="2" charset="0"/>
          </a:endParaRPr>
        </a:p>
      </dgm:t>
    </dgm:pt>
    <dgm:pt modelId="{09DC3B49-5A9E-274E-BBE6-21F0CCDAE941}" type="sibTrans" cxnId="{96E3193C-201B-944D-907C-BAD1E1F62D19}">
      <dgm:prSet/>
      <dgm:spPr/>
      <dgm:t>
        <a:bodyPr/>
        <a:lstStyle/>
        <a:p>
          <a:endParaRPr lang="fr-FR" sz="1300">
            <a:latin typeface="Avenir Roman" panose="02000503020000020003" pitchFamily="2" charset="0"/>
          </a:endParaRPr>
        </a:p>
      </dgm:t>
    </dgm:pt>
    <dgm:pt modelId="{C57B55CD-7A49-6944-B9E6-44C1C069C7C2}">
      <dgm:prSet custT="1"/>
      <dgm:spPr/>
      <dgm:t>
        <a:bodyPr/>
        <a:lstStyle/>
        <a:p>
          <a:r>
            <a:rPr lang="fr-FR" sz="1300" dirty="0">
              <a:latin typeface="Avenir Roman" panose="02000503020000020003" pitchFamily="2" charset="0"/>
            </a:rPr>
            <a:t>Évaluation des risques</a:t>
          </a:r>
        </a:p>
      </dgm:t>
    </dgm:pt>
    <dgm:pt modelId="{7C32911D-B1C9-DA42-A60B-78E74277D479}" type="parTrans" cxnId="{978E7AF6-3AAC-004E-B6F2-0C67F6D1FC97}">
      <dgm:prSet/>
      <dgm:spPr/>
      <dgm:t>
        <a:bodyPr/>
        <a:lstStyle/>
        <a:p>
          <a:endParaRPr lang="fr-FR" sz="1300">
            <a:latin typeface="Avenir Roman" panose="02000503020000020003" pitchFamily="2" charset="0"/>
          </a:endParaRPr>
        </a:p>
      </dgm:t>
    </dgm:pt>
    <dgm:pt modelId="{50A2F219-4109-4C4C-8CBB-B5DFD1B49C35}" type="sibTrans" cxnId="{978E7AF6-3AAC-004E-B6F2-0C67F6D1FC97}">
      <dgm:prSet/>
      <dgm:spPr/>
      <dgm:t>
        <a:bodyPr/>
        <a:lstStyle/>
        <a:p>
          <a:endParaRPr lang="fr-FR" sz="1300">
            <a:latin typeface="Avenir Roman" panose="02000503020000020003" pitchFamily="2" charset="0"/>
          </a:endParaRPr>
        </a:p>
      </dgm:t>
    </dgm:pt>
    <dgm:pt modelId="{392E52B5-B589-4E46-84CE-6D498C45A1D3}">
      <dgm:prSet custT="1"/>
      <dgm:spPr/>
      <dgm:t>
        <a:bodyPr/>
        <a:lstStyle/>
        <a:p>
          <a:r>
            <a:rPr lang="fr-FR" sz="1300" dirty="0">
              <a:latin typeface="Avenir Roman" panose="02000503020000020003" pitchFamily="2" charset="0"/>
            </a:rPr>
            <a:t>Mesures envisagées pour limiter ces risques</a:t>
          </a:r>
        </a:p>
      </dgm:t>
    </dgm:pt>
    <dgm:pt modelId="{B60D87A5-764F-0445-8EDD-21221B9DEAD4}" type="parTrans" cxnId="{FE5E9D79-0C5E-9344-B1AD-C05B11FDAEFB}">
      <dgm:prSet/>
      <dgm:spPr/>
      <dgm:t>
        <a:bodyPr/>
        <a:lstStyle/>
        <a:p>
          <a:endParaRPr lang="fr-FR" sz="1300">
            <a:latin typeface="Avenir Roman" panose="02000503020000020003" pitchFamily="2" charset="0"/>
          </a:endParaRPr>
        </a:p>
      </dgm:t>
    </dgm:pt>
    <dgm:pt modelId="{C39A6E89-B063-B340-BC80-B775C75FDE62}" type="sibTrans" cxnId="{FE5E9D79-0C5E-9344-B1AD-C05B11FDAEFB}">
      <dgm:prSet/>
      <dgm:spPr/>
      <dgm:t>
        <a:bodyPr/>
        <a:lstStyle/>
        <a:p>
          <a:endParaRPr lang="fr-FR" sz="1300">
            <a:latin typeface="Avenir Roman" panose="02000503020000020003" pitchFamily="2" charset="0"/>
          </a:endParaRPr>
        </a:p>
      </dgm:t>
    </dgm:pt>
    <dgm:pt modelId="{07548345-C832-764F-9B59-09CE16E1274B}">
      <dgm:prSet custT="1"/>
      <dgm:spPr/>
      <dgm:t>
        <a:bodyPr/>
        <a:lstStyle/>
        <a:p>
          <a:r>
            <a:rPr lang="fr-FR" sz="1300" dirty="0">
              <a:latin typeface="Avenir Roman" panose="02000503020000020003" pitchFamily="2" charset="0"/>
            </a:rPr>
            <a:t>Documentation</a:t>
          </a:r>
        </a:p>
      </dgm:t>
    </dgm:pt>
    <dgm:pt modelId="{6BFE5FDD-5CE0-2748-B40D-05CFA17BF256}" type="parTrans" cxnId="{9E76C3F2-654F-FB40-B88E-212036314DE6}">
      <dgm:prSet/>
      <dgm:spPr/>
      <dgm:t>
        <a:bodyPr/>
        <a:lstStyle/>
        <a:p>
          <a:endParaRPr lang="fr-FR" sz="1300">
            <a:latin typeface="Avenir Roman" panose="02000503020000020003" pitchFamily="2" charset="0"/>
          </a:endParaRPr>
        </a:p>
      </dgm:t>
    </dgm:pt>
    <dgm:pt modelId="{6AC48881-0098-D74E-94FB-DA253DB2343C}" type="sibTrans" cxnId="{9E76C3F2-654F-FB40-B88E-212036314DE6}">
      <dgm:prSet/>
      <dgm:spPr/>
      <dgm:t>
        <a:bodyPr/>
        <a:lstStyle/>
        <a:p>
          <a:endParaRPr lang="fr-FR" sz="1300">
            <a:latin typeface="Avenir Roman" panose="02000503020000020003" pitchFamily="2" charset="0"/>
          </a:endParaRPr>
        </a:p>
      </dgm:t>
    </dgm:pt>
    <dgm:pt modelId="{4154AABF-01F5-1943-8596-5CC2416EDD05}">
      <dgm:prSet custT="1"/>
      <dgm:spPr/>
      <dgm:t>
        <a:bodyPr/>
        <a:lstStyle/>
        <a:p>
          <a:r>
            <a:rPr lang="fr-FR" sz="1300" dirty="0">
              <a:latin typeface="Avenir Roman" panose="02000503020000020003" pitchFamily="2" charset="0"/>
            </a:rPr>
            <a:t>Suivi de l'analyse et révision</a:t>
          </a:r>
        </a:p>
      </dgm:t>
    </dgm:pt>
    <dgm:pt modelId="{C2670DCF-203B-E54B-B66C-232B70BBDDF5}" type="parTrans" cxnId="{D98674B4-6874-1743-85EB-97A31E342655}">
      <dgm:prSet/>
      <dgm:spPr/>
      <dgm:t>
        <a:bodyPr/>
        <a:lstStyle/>
        <a:p>
          <a:endParaRPr lang="fr-FR" sz="1300">
            <a:latin typeface="Avenir Roman" panose="02000503020000020003" pitchFamily="2" charset="0"/>
          </a:endParaRPr>
        </a:p>
      </dgm:t>
    </dgm:pt>
    <dgm:pt modelId="{FABF982B-301B-7B44-8632-BAD4786A4B71}" type="sibTrans" cxnId="{D98674B4-6874-1743-85EB-97A31E342655}">
      <dgm:prSet/>
      <dgm:spPr/>
      <dgm:t>
        <a:bodyPr/>
        <a:lstStyle/>
        <a:p>
          <a:endParaRPr lang="fr-FR" sz="1300">
            <a:latin typeface="Avenir Roman" panose="02000503020000020003" pitchFamily="2" charset="0"/>
          </a:endParaRPr>
        </a:p>
      </dgm:t>
    </dgm:pt>
    <dgm:pt modelId="{448FEAE3-1459-DB4F-9EE4-80B2EA3D4293}" type="pres">
      <dgm:prSet presAssocID="{2D369DBC-A310-D94D-94D6-5AB5FF5536EB}" presName="Name0" presStyleCnt="0">
        <dgm:presLayoutVars>
          <dgm:dir/>
          <dgm:resizeHandles val="exact"/>
        </dgm:presLayoutVars>
      </dgm:prSet>
      <dgm:spPr/>
    </dgm:pt>
    <dgm:pt modelId="{50B6736C-430F-4040-B962-381E07B466A5}" type="pres">
      <dgm:prSet presAssocID="{2D369DBC-A310-D94D-94D6-5AB5FF5536EB}" presName="cycle" presStyleCnt="0"/>
      <dgm:spPr/>
    </dgm:pt>
    <dgm:pt modelId="{2B364393-A4CE-194C-A989-EEEC856970EE}" type="pres">
      <dgm:prSet presAssocID="{19653A2F-A56A-6846-8635-62C590D26139}" presName="nodeFirstNode" presStyleLbl="node1" presStyleIdx="0" presStyleCnt="7">
        <dgm:presLayoutVars>
          <dgm:bulletEnabled val="1"/>
        </dgm:presLayoutVars>
      </dgm:prSet>
      <dgm:spPr/>
    </dgm:pt>
    <dgm:pt modelId="{322D6012-A0E7-934C-9E08-8AC56ECE7DA5}" type="pres">
      <dgm:prSet presAssocID="{797EFB4E-CBD9-7747-8E1C-E06D1D00520B}" presName="sibTransFirstNode" presStyleLbl="bgShp" presStyleIdx="0" presStyleCnt="1"/>
      <dgm:spPr/>
    </dgm:pt>
    <dgm:pt modelId="{DCE8EFC6-C3D7-C34C-8BB1-6C8DDB04C3DD}" type="pres">
      <dgm:prSet presAssocID="{7C3F94BF-5F2A-7946-B5FB-33B0D3F16B51}" presName="nodeFollowingNodes" presStyleLbl="node1" presStyleIdx="1" presStyleCnt="7">
        <dgm:presLayoutVars>
          <dgm:bulletEnabled val="1"/>
        </dgm:presLayoutVars>
      </dgm:prSet>
      <dgm:spPr/>
    </dgm:pt>
    <dgm:pt modelId="{166E7628-63C7-7245-9EBB-327774FEAD15}" type="pres">
      <dgm:prSet presAssocID="{ED14184C-F4E0-2144-AFE2-6858A309F829}" presName="nodeFollowingNodes" presStyleLbl="node1" presStyleIdx="2" presStyleCnt="7">
        <dgm:presLayoutVars>
          <dgm:bulletEnabled val="1"/>
        </dgm:presLayoutVars>
      </dgm:prSet>
      <dgm:spPr/>
    </dgm:pt>
    <dgm:pt modelId="{B740FD1F-E749-2F4C-90D8-2E23E92A606F}" type="pres">
      <dgm:prSet presAssocID="{C57B55CD-7A49-6944-B9E6-44C1C069C7C2}" presName="nodeFollowingNodes" presStyleLbl="node1" presStyleIdx="3" presStyleCnt="7">
        <dgm:presLayoutVars>
          <dgm:bulletEnabled val="1"/>
        </dgm:presLayoutVars>
      </dgm:prSet>
      <dgm:spPr/>
    </dgm:pt>
    <dgm:pt modelId="{4B09904B-3129-704B-ACBB-A301903E5CE6}" type="pres">
      <dgm:prSet presAssocID="{392E52B5-B589-4E46-84CE-6D498C45A1D3}" presName="nodeFollowingNodes" presStyleLbl="node1" presStyleIdx="4" presStyleCnt="7">
        <dgm:presLayoutVars>
          <dgm:bulletEnabled val="1"/>
        </dgm:presLayoutVars>
      </dgm:prSet>
      <dgm:spPr/>
    </dgm:pt>
    <dgm:pt modelId="{52D5B240-8D9E-784D-903D-A8109BA0A3C7}" type="pres">
      <dgm:prSet presAssocID="{07548345-C832-764F-9B59-09CE16E1274B}" presName="nodeFollowingNodes" presStyleLbl="node1" presStyleIdx="5" presStyleCnt="7">
        <dgm:presLayoutVars>
          <dgm:bulletEnabled val="1"/>
        </dgm:presLayoutVars>
      </dgm:prSet>
      <dgm:spPr/>
    </dgm:pt>
    <dgm:pt modelId="{E0B4D564-29C0-DE48-A146-257AB12DC974}" type="pres">
      <dgm:prSet presAssocID="{4154AABF-01F5-1943-8596-5CC2416EDD05}" presName="nodeFollowingNodes" presStyleLbl="node1" presStyleIdx="6" presStyleCnt="7">
        <dgm:presLayoutVars>
          <dgm:bulletEnabled val="1"/>
        </dgm:presLayoutVars>
      </dgm:prSet>
      <dgm:spPr/>
    </dgm:pt>
  </dgm:ptLst>
  <dgm:cxnLst>
    <dgm:cxn modelId="{4C723332-E0AF-4D43-88A8-FDF8D93604BB}" type="presOf" srcId="{19653A2F-A56A-6846-8635-62C590D26139}" destId="{2B364393-A4CE-194C-A989-EEEC856970EE}" srcOrd="0" destOrd="0" presId="urn:microsoft.com/office/officeart/2005/8/layout/cycle3"/>
    <dgm:cxn modelId="{96E3193C-201B-944D-907C-BAD1E1F62D19}" srcId="{2D369DBC-A310-D94D-94D6-5AB5FF5536EB}" destId="{ED14184C-F4E0-2144-AFE2-6858A309F829}" srcOrd="2" destOrd="0" parTransId="{0263E64B-5D2E-7248-94AC-4A3AA847C696}" sibTransId="{09DC3B49-5A9E-274E-BBE6-21F0CCDAE941}"/>
    <dgm:cxn modelId="{D465AE3D-8F80-B34D-93EE-5D8C1C440006}" type="presOf" srcId="{7C3F94BF-5F2A-7946-B5FB-33B0D3F16B51}" destId="{DCE8EFC6-C3D7-C34C-8BB1-6C8DDB04C3DD}" srcOrd="0" destOrd="0" presId="urn:microsoft.com/office/officeart/2005/8/layout/cycle3"/>
    <dgm:cxn modelId="{ACE63654-0AAB-8840-B596-D8D9ABAE003F}" type="presOf" srcId="{07548345-C832-764F-9B59-09CE16E1274B}" destId="{52D5B240-8D9E-784D-903D-A8109BA0A3C7}" srcOrd="0" destOrd="0" presId="urn:microsoft.com/office/officeart/2005/8/layout/cycle3"/>
    <dgm:cxn modelId="{18BE205C-A138-8648-B1B8-EF356F3F4A70}" type="presOf" srcId="{4154AABF-01F5-1943-8596-5CC2416EDD05}" destId="{E0B4D564-29C0-DE48-A146-257AB12DC974}" srcOrd="0" destOrd="0" presId="urn:microsoft.com/office/officeart/2005/8/layout/cycle3"/>
    <dgm:cxn modelId="{D34D126E-DE29-534B-9F4A-713D7B96FFD6}" type="presOf" srcId="{392E52B5-B589-4E46-84CE-6D498C45A1D3}" destId="{4B09904B-3129-704B-ACBB-A301903E5CE6}" srcOrd="0" destOrd="0" presId="urn:microsoft.com/office/officeart/2005/8/layout/cycle3"/>
    <dgm:cxn modelId="{896D5879-DB4B-1049-854F-F508B527D385}" srcId="{2D369DBC-A310-D94D-94D6-5AB5FF5536EB}" destId="{7C3F94BF-5F2A-7946-B5FB-33B0D3F16B51}" srcOrd="1" destOrd="0" parTransId="{E48F1832-B402-F84A-978D-9226CDEA68F3}" sibTransId="{B58526BB-1DAD-4F4D-AB18-EC73754D9CD4}"/>
    <dgm:cxn modelId="{FE5E9D79-0C5E-9344-B1AD-C05B11FDAEFB}" srcId="{2D369DBC-A310-D94D-94D6-5AB5FF5536EB}" destId="{392E52B5-B589-4E46-84CE-6D498C45A1D3}" srcOrd="4" destOrd="0" parTransId="{B60D87A5-764F-0445-8EDD-21221B9DEAD4}" sibTransId="{C39A6E89-B063-B340-BC80-B775C75FDE62}"/>
    <dgm:cxn modelId="{DBC94597-C10E-BA46-AEFB-A6F0037EDFDA}" type="presOf" srcId="{C57B55CD-7A49-6944-B9E6-44C1C069C7C2}" destId="{B740FD1F-E749-2F4C-90D8-2E23E92A606F}" srcOrd="0" destOrd="0" presId="urn:microsoft.com/office/officeart/2005/8/layout/cycle3"/>
    <dgm:cxn modelId="{19A10D98-2DB4-D744-A7BC-0B2AC351F197}" type="presOf" srcId="{797EFB4E-CBD9-7747-8E1C-E06D1D00520B}" destId="{322D6012-A0E7-934C-9E08-8AC56ECE7DA5}" srcOrd="0" destOrd="0" presId="urn:microsoft.com/office/officeart/2005/8/layout/cycle3"/>
    <dgm:cxn modelId="{B84375AB-E289-2B4A-A258-491B461C2A12}" srcId="{2D369DBC-A310-D94D-94D6-5AB5FF5536EB}" destId="{19653A2F-A56A-6846-8635-62C590D26139}" srcOrd="0" destOrd="0" parTransId="{1F34C8FE-BDCC-124A-8DA3-DFB06D748D1F}" sibTransId="{797EFB4E-CBD9-7747-8E1C-E06D1D00520B}"/>
    <dgm:cxn modelId="{D98674B4-6874-1743-85EB-97A31E342655}" srcId="{2D369DBC-A310-D94D-94D6-5AB5FF5536EB}" destId="{4154AABF-01F5-1943-8596-5CC2416EDD05}" srcOrd="6" destOrd="0" parTransId="{C2670DCF-203B-E54B-B66C-232B70BBDDF5}" sibTransId="{FABF982B-301B-7B44-8632-BAD4786A4B71}"/>
    <dgm:cxn modelId="{E85338D4-65B4-994C-BFAD-8FDE310E2C6A}" type="presOf" srcId="{ED14184C-F4E0-2144-AFE2-6858A309F829}" destId="{166E7628-63C7-7245-9EBB-327774FEAD15}" srcOrd="0" destOrd="0" presId="urn:microsoft.com/office/officeart/2005/8/layout/cycle3"/>
    <dgm:cxn modelId="{5F3473EA-9D15-D74C-997A-3DB4B0BBB1EA}" type="presOf" srcId="{2D369DBC-A310-D94D-94D6-5AB5FF5536EB}" destId="{448FEAE3-1459-DB4F-9EE4-80B2EA3D4293}" srcOrd="0" destOrd="0" presId="urn:microsoft.com/office/officeart/2005/8/layout/cycle3"/>
    <dgm:cxn modelId="{9E76C3F2-654F-FB40-B88E-212036314DE6}" srcId="{2D369DBC-A310-D94D-94D6-5AB5FF5536EB}" destId="{07548345-C832-764F-9B59-09CE16E1274B}" srcOrd="5" destOrd="0" parTransId="{6BFE5FDD-5CE0-2748-B40D-05CFA17BF256}" sibTransId="{6AC48881-0098-D74E-94FB-DA253DB2343C}"/>
    <dgm:cxn modelId="{978E7AF6-3AAC-004E-B6F2-0C67F6D1FC97}" srcId="{2D369DBC-A310-D94D-94D6-5AB5FF5536EB}" destId="{C57B55CD-7A49-6944-B9E6-44C1C069C7C2}" srcOrd="3" destOrd="0" parTransId="{7C32911D-B1C9-DA42-A60B-78E74277D479}" sibTransId="{50A2F219-4109-4C4C-8CBB-B5DFD1B49C35}"/>
    <dgm:cxn modelId="{DA5C2354-A3A6-874B-BA42-6FC299022C40}" type="presParOf" srcId="{448FEAE3-1459-DB4F-9EE4-80B2EA3D4293}" destId="{50B6736C-430F-4040-B962-381E07B466A5}" srcOrd="0" destOrd="0" presId="urn:microsoft.com/office/officeart/2005/8/layout/cycle3"/>
    <dgm:cxn modelId="{9FBFCAE9-B9BA-894C-B454-E0D0DECEDF4C}" type="presParOf" srcId="{50B6736C-430F-4040-B962-381E07B466A5}" destId="{2B364393-A4CE-194C-A989-EEEC856970EE}" srcOrd="0" destOrd="0" presId="urn:microsoft.com/office/officeart/2005/8/layout/cycle3"/>
    <dgm:cxn modelId="{1127357B-B45A-7948-B2B7-AAFDB493A685}" type="presParOf" srcId="{50B6736C-430F-4040-B962-381E07B466A5}" destId="{322D6012-A0E7-934C-9E08-8AC56ECE7DA5}" srcOrd="1" destOrd="0" presId="urn:microsoft.com/office/officeart/2005/8/layout/cycle3"/>
    <dgm:cxn modelId="{CB0A34CA-45E7-084F-B747-4DBB09DDFB7C}" type="presParOf" srcId="{50B6736C-430F-4040-B962-381E07B466A5}" destId="{DCE8EFC6-C3D7-C34C-8BB1-6C8DDB04C3DD}" srcOrd="2" destOrd="0" presId="urn:microsoft.com/office/officeart/2005/8/layout/cycle3"/>
    <dgm:cxn modelId="{C707701B-869F-BA49-912D-401A2B51D81D}" type="presParOf" srcId="{50B6736C-430F-4040-B962-381E07B466A5}" destId="{166E7628-63C7-7245-9EBB-327774FEAD15}" srcOrd="3" destOrd="0" presId="urn:microsoft.com/office/officeart/2005/8/layout/cycle3"/>
    <dgm:cxn modelId="{7B554DA7-106D-0B41-8FBE-43922E080459}" type="presParOf" srcId="{50B6736C-430F-4040-B962-381E07B466A5}" destId="{B740FD1F-E749-2F4C-90D8-2E23E92A606F}" srcOrd="4" destOrd="0" presId="urn:microsoft.com/office/officeart/2005/8/layout/cycle3"/>
    <dgm:cxn modelId="{16CAFC08-A351-394E-849C-B4420230FCB2}" type="presParOf" srcId="{50B6736C-430F-4040-B962-381E07B466A5}" destId="{4B09904B-3129-704B-ACBB-A301903E5CE6}" srcOrd="5" destOrd="0" presId="urn:microsoft.com/office/officeart/2005/8/layout/cycle3"/>
    <dgm:cxn modelId="{4471ED2B-38F0-B542-921A-3DD591FF0D8B}" type="presParOf" srcId="{50B6736C-430F-4040-B962-381E07B466A5}" destId="{52D5B240-8D9E-784D-903D-A8109BA0A3C7}" srcOrd="6" destOrd="0" presId="urn:microsoft.com/office/officeart/2005/8/layout/cycle3"/>
    <dgm:cxn modelId="{36CD67B1-7B39-E84A-BD0C-6B6ACA85AEEB}" type="presParOf" srcId="{50B6736C-430F-4040-B962-381E07B466A5}" destId="{E0B4D564-29C0-DE48-A146-257AB12DC974}" srcOrd="7" destOrd="0" presId="urn:microsoft.com/office/officeart/2005/8/layout/cycle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A6C7C0-2752-BE4C-8EE7-01C79D2BFC52}" type="doc">
      <dgm:prSet loTypeId="urn:microsoft.com/office/officeart/2005/8/layout/cycle8" loCatId="" qsTypeId="urn:microsoft.com/office/officeart/2005/8/quickstyle/simple4" qsCatId="simple" csTypeId="urn:microsoft.com/office/officeart/2005/8/colors/colorful1" csCatId="colorful" phldr="1"/>
      <dgm:spPr/>
    </dgm:pt>
    <dgm:pt modelId="{B88F690B-5873-4F4A-9372-36132EBEF3C0}">
      <dgm:prSet phldrT="[Texte]"/>
      <dgm:spPr/>
      <dgm:t>
        <a:bodyPr/>
        <a:lstStyle/>
        <a:p>
          <a:r>
            <a:rPr lang="fr-FR" dirty="0">
              <a:latin typeface="Avenir Roman" panose="02000503020000020003" pitchFamily="2" charset="0"/>
            </a:rPr>
            <a:t>PROACTIVITÉ</a:t>
          </a:r>
        </a:p>
      </dgm:t>
    </dgm:pt>
    <dgm:pt modelId="{0C72D940-A4BC-6047-A1A7-5841212D2DCE}" type="parTrans" cxnId="{64E7F57C-2E36-2F4B-834B-B845A5E02C65}">
      <dgm:prSet/>
      <dgm:spPr/>
      <dgm:t>
        <a:bodyPr/>
        <a:lstStyle/>
        <a:p>
          <a:endParaRPr lang="fr-FR" dirty="0">
            <a:latin typeface="Avenir Roman" panose="02000503020000020003" pitchFamily="2" charset="0"/>
          </a:endParaRPr>
        </a:p>
      </dgm:t>
    </dgm:pt>
    <dgm:pt modelId="{5C041987-10DF-624A-8806-0A1DEE1E41EC}" type="sibTrans" cxnId="{64E7F57C-2E36-2F4B-834B-B845A5E02C65}">
      <dgm:prSet/>
      <dgm:spPr/>
      <dgm:t>
        <a:bodyPr/>
        <a:lstStyle/>
        <a:p>
          <a:endParaRPr lang="fr-FR" dirty="0">
            <a:latin typeface="Avenir Roman" panose="02000503020000020003" pitchFamily="2" charset="0"/>
          </a:endParaRPr>
        </a:p>
      </dgm:t>
    </dgm:pt>
    <dgm:pt modelId="{762D150B-D0F0-B848-9DFF-2F2304791D8E}">
      <dgm:prSet phldrT="[Texte]"/>
      <dgm:spPr/>
      <dgm:t>
        <a:bodyPr/>
        <a:lstStyle/>
        <a:p>
          <a:r>
            <a:rPr lang="fr-FR" dirty="0">
              <a:latin typeface="Avenir Roman" panose="02000503020000020003" pitchFamily="2" charset="0"/>
            </a:rPr>
            <a:t>PROTECTION PAR DÉFAUT</a:t>
          </a:r>
        </a:p>
      </dgm:t>
    </dgm:pt>
    <dgm:pt modelId="{D82CDD13-7E19-8849-891C-DBC917C3999D}" type="parTrans" cxnId="{3E7F6E52-4A1A-1F4F-8BB6-6F97DDF32E44}">
      <dgm:prSet/>
      <dgm:spPr/>
      <dgm:t>
        <a:bodyPr/>
        <a:lstStyle/>
        <a:p>
          <a:endParaRPr lang="fr-FR" dirty="0">
            <a:latin typeface="Avenir Roman" panose="02000503020000020003" pitchFamily="2" charset="0"/>
          </a:endParaRPr>
        </a:p>
      </dgm:t>
    </dgm:pt>
    <dgm:pt modelId="{904EB595-E315-B84C-A23E-21B521D453B4}" type="sibTrans" cxnId="{3E7F6E52-4A1A-1F4F-8BB6-6F97DDF32E44}">
      <dgm:prSet/>
      <dgm:spPr/>
      <dgm:t>
        <a:bodyPr/>
        <a:lstStyle/>
        <a:p>
          <a:endParaRPr lang="fr-FR" dirty="0">
            <a:latin typeface="Avenir Roman" panose="02000503020000020003" pitchFamily="2" charset="0"/>
          </a:endParaRPr>
        </a:p>
      </dgm:t>
    </dgm:pt>
    <dgm:pt modelId="{18BB4628-12B1-124A-AA18-90D44BBBCC80}">
      <dgm:prSet phldrT="[Texte]"/>
      <dgm:spPr/>
      <dgm:t>
        <a:bodyPr/>
        <a:lstStyle/>
        <a:p>
          <a:r>
            <a:rPr lang="fr-FR" dirty="0">
              <a:latin typeface="Avenir Roman" panose="02000503020000020003" pitchFamily="2" charset="0"/>
            </a:rPr>
            <a:t>PROTECTION PAR CONCEPTION</a:t>
          </a:r>
        </a:p>
      </dgm:t>
    </dgm:pt>
    <dgm:pt modelId="{66BD32AE-75DE-A14E-920E-A37FD985FBF4}" type="parTrans" cxnId="{92ACA6E7-903A-174D-84BB-0CCC791B396D}">
      <dgm:prSet/>
      <dgm:spPr/>
      <dgm:t>
        <a:bodyPr/>
        <a:lstStyle/>
        <a:p>
          <a:endParaRPr lang="fr-FR" dirty="0">
            <a:latin typeface="Avenir Roman" panose="02000503020000020003" pitchFamily="2" charset="0"/>
          </a:endParaRPr>
        </a:p>
      </dgm:t>
    </dgm:pt>
    <dgm:pt modelId="{FAA368A2-B6B1-3A45-A9B9-616D107C5341}" type="sibTrans" cxnId="{92ACA6E7-903A-174D-84BB-0CCC791B396D}">
      <dgm:prSet/>
      <dgm:spPr/>
      <dgm:t>
        <a:bodyPr/>
        <a:lstStyle/>
        <a:p>
          <a:endParaRPr lang="fr-FR" dirty="0">
            <a:latin typeface="Avenir Roman" panose="02000503020000020003" pitchFamily="2" charset="0"/>
          </a:endParaRPr>
        </a:p>
      </dgm:t>
    </dgm:pt>
    <dgm:pt modelId="{13FC72FD-2633-994F-87A8-49F627B834FF}">
      <dgm:prSet/>
      <dgm:spPr/>
      <dgm:t>
        <a:bodyPr/>
        <a:lstStyle/>
        <a:p>
          <a:r>
            <a:rPr lang="fr-FR" dirty="0">
              <a:latin typeface="Avenir Roman" panose="02000503020000020003" pitchFamily="2" charset="0"/>
            </a:rPr>
            <a:t>SOMME POSITIVE</a:t>
          </a:r>
        </a:p>
      </dgm:t>
    </dgm:pt>
    <dgm:pt modelId="{2A75E008-D28C-B545-B45E-0F4A8DD37AA9}" type="parTrans" cxnId="{C6ED4D88-3744-5646-B8B2-5FAE1FB8A5CA}">
      <dgm:prSet/>
      <dgm:spPr/>
      <dgm:t>
        <a:bodyPr/>
        <a:lstStyle/>
        <a:p>
          <a:endParaRPr lang="fr-FR" dirty="0">
            <a:latin typeface="Avenir Roman" panose="02000503020000020003" pitchFamily="2" charset="0"/>
          </a:endParaRPr>
        </a:p>
      </dgm:t>
    </dgm:pt>
    <dgm:pt modelId="{09A3B7E1-0248-FF41-B1FA-F3E81F47004A}" type="sibTrans" cxnId="{C6ED4D88-3744-5646-B8B2-5FAE1FB8A5CA}">
      <dgm:prSet/>
      <dgm:spPr/>
      <dgm:t>
        <a:bodyPr/>
        <a:lstStyle/>
        <a:p>
          <a:endParaRPr lang="fr-FR" dirty="0">
            <a:latin typeface="Avenir Roman" panose="02000503020000020003" pitchFamily="2" charset="0"/>
          </a:endParaRPr>
        </a:p>
      </dgm:t>
    </dgm:pt>
    <dgm:pt modelId="{423971FF-20DD-BB46-93D3-25E39E8F5972}">
      <dgm:prSet/>
      <dgm:spPr/>
      <dgm:t>
        <a:bodyPr/>
        <a:lstStyle/>
        <a:p>
          <a:r>
            <a:rPr lang="fr-FR" dirty="0">
              <a:latin typeface="Avenir Roman" panose="02000503020000020003" pitchFamily="2" charset="0"/>
            </a:rPr>
            <a:t>PROTECTION DE BOUT EN BOUT</a:t>
          </a:r>
        </a:p>
      </dgm:t>
    </dgm:pt>
    <dgm:pt modelId="{C41A7181-707C-C442-B25E-AE5EC3213118}" type="parTrans" cxnId="{851F9FAE-3FD9-0E42-9156-B2B0089B61A3}">
      <dgm:prSet/>
      <dgm:spPr/>
      <dgm:t>
        <a:bodyPr/>
        <a:lstStyle/>
        <a:p>
          <a:endParaRPr lang="fr-FR" dirty="0">
            <a:latin typeface="Avenir Roman" panose="02000503020000020003" pitchFamily="2" charset="0"/>
          </a:endParaRPr>
        </a:p>
      </dgm:t>
    </dgm:pt>
    <dgm:pt modelId="{3E1675B2-22FC-F542-AC6F-F0BC34C2A76F}" type="sibTrans" cxnId="{851F9FAE-3FD9-0E42-9156-B2B0089B61A3}">
      <dgm:prSet/>
      <dgm:spPr/>
      <dgm:t>
        <a:bodyPr/>
        <a:lstStyle/>
        <a:p>
          <a:endParaRPr lang="fr-FR" dirty="0">
            <a:latin typeface="Avenir Roman" panose="02000503020000020003" pitchFamily="2" charset="0"/>
          </a:endParaRPr>
        </a:p>
      </dgm:t>
    </dgm:pt>
    <dgm:pt modelId="{DF0C4D76-31FD-7B4F-A27C-67E6242533F3}">
      <dgm:prSet/>
      <dgm:spPr/>
      <dgm:t>
        <a:bodyPr/>
        <a:lstStyle/>
        <a:p>
          <a:r>
            <a:rPr lang="fr-FR" dirty="0">
              <a:latin typeface="Avenir Roman" panose="02000503020000020003" pitchFamily="2" charset="0"/>
            </a:rPr>
            <a:t>VISIBILITÉ ET TRANSPARENCE</a:t>
          </a:r>
        </a:p>
      </dgm:t>
    </dgm:pt>
    <dgm:pt modelId="{79872F9E-D658-1A43-9263-1F7024C1C996}" type="parTrans" cxnId="{AD6D8DC4-EE0F-0C4F-9E0A-3750F6B16B8E}">
      <dgm:prSet/>
      <dgm:spPr/>
      <dgm:t>
        <a:bodyPr/>
        <a:lstStyle/>
        <a:p>
          <a:endParaRPr lang="fr-FR" dirty="0">
            <a:latin typeface="Avenir Roman" panose="02000503020000020003" pitchFamily="2" charset="0"/>
          </a:endParaRPr>
        </a:p>
      </dgm:t>
    </dgm:pt>
    <dgm:pt modelId="{FF802E38-D553-B146-9B8C-F4CB8D1B51D6}" type="sibTrans" cxnId="{AD6D8DC4-EE0F-0C4F-9E0A-3750F6B16B8E}">
      <dgm:prSet/>
      <dgm:spPr/>
      <dgm:t>
        <a:bodyPr/>
        <a:lstStyle/>
        <a:p>
          <a:endParaRPr lang="fr-FR" dirty="0">
            <a:latin typeface="Avenir Roman" panose="02000503020000020003" pitchFamily="2" charset="0"/>
          </a:endParaRPr>
        </a:p>
      </dgm:t>
    </dgm:pt>
    <dgm:pt modelId="{599F7824-DB71-334D-881B-78A98B689CF7}">
      <dgm:prSet/>
      <dgm:spPr/>
      <dgm:t>
        <a:bodyPr/>
        <a:lstStyle/>
        <a:p>
          <a:r>
            <a:rPr lang="fr-FR" dirty="0">
              <a:latin typeface="Avenir Roman" panose="02000503020000020003" pitchFamily="2" charset="0"/>
            </a:rPr>
            <a:t>SOUVERAINETÉ DE L’INDIVIDU</a:t>
          </a:r>
        </a:p>
      </dgm:t>
    </dgm:pt>
    <dgm:pt modelId="{1C8AE302-B14E-634A-84CF-6DF6407587AD}" type="parTrans" cxnId="{875BE13D-D925-CA4D-AFC4-6055F7E2C5C6}">
      <dgm:prSet/>
      <dgm:spPr/>
      <dgm:t>
        <a:bodyPr/>
        <a:lstStyle/>
        <a:p>
          <a:endParaRPr lang="fr-FR" dirty="0">
            <a:latin typeface="Avenir Roman" panose="02000503020000020003" pitchFamily="2" charset="0"/>
          </a:endParaRPr>
        </a:p>
      </dgm:t>
    </dgm:pt>
    <dgm:pt modelId="{AE14ED5D-4BB5-B140-9B64-2432F9D2B55A}" type="sibTrans" cxnId="{875BE13D-D925-CA4D-AFC4-6055F7E2C5C6}">
      <dgm:prSet/>
      <dgm:spPr/>
      <dgm:t>
        <a:bodyPr/>
        <a:lstStyle/>
        <a:p>
          <a:endParaRPr lang="fr-FR" dirty="0">
            <a:latin typeface="Avenir Roman" panose="02000503020000020003" pitchFamily="2" charset="0"/>
          </a:endParaRPr>
        </a:p>
      </dgm:t>
    </dgm:pt>
    <dgm:pt modelId="{1D47ABB7-2E46-EF4D-8B00-FB1F80C5182D}" type="pres">
      <dgm:prSet presAssocID="{37A6C7C0-2752-BE4C-8EE7-01C79D2BFC52}" presName="compositeShape" presStyleCnt="0">
        <dgm:presLayoutVars>
          <dgm:chMax val="7"/>
          <dgm:dir/>
          <dgm:resizeHandles val="exact"/>
        </dgm:presLayoutVars>
      </dgm:prSet>
      <dgm:spPr/>
    </dgm:pt>
    <dgm:pt modelId="{F7779654-A04A-034C-A3EB-CAE19B9B6F39}" type="pres">
      <dgm:prSet presAssocID="{37A6C7C0-2752-BE4C-8EE7-01C79D2BFC52}" presName="wedge1" presStyleLbl="node1" presStyleIdx="0" presStyleCnt="7"/>
      <dgm:spPr/>
    </dgm:pt>
    <dgm:pt modelId="{45B8C822-18FD-8F45-9E81-192BDCBDF00F}" type="pres">
      <dgm:prSet presAssocID="{37A6C7C0-2752-BE4C-8EE7-01C79D2BFC52}" presName="dummy1a" presStyleCnt="0"/>
      <dgm:spPr/>
    </dgm:pt>
    <dgm:pt modelId="{6F7828C3-2A19-AE44-BD95-7A2EA04390E5}" type="pres">
      <dgm:prSet presAssocID="{37A6C7C0-2752-BE4C-8EE7-01C79D2BFC52}" presName="dummy1b" presStyleCnt="0"/>
      <dgm:spPr/>
    </dgm:pt>
    <dgm:pt modelId="{9DC0BC01-AE49-4A4C-8D06-532C3575B0C4}" type="pres">
      <dgm:prSet presAssocID="{37A6C7C0-2752-BE4C-8EE7-01C79D2BFC52}" presName="wedge1Tx" presStyleLbl="node1" presStyleIdx="0" presStyleCnt="7">
        <dgm:presLayoutVars>
          <dgm:chMax val="0"/>
          <dgm:chPref val="0"/>
          <dgm:bulletEnabled val="1"/>
        </dgm:presLayoutVars>
      </dgm:prSet>
      <dgm:spPr/>
    </dgm:pt>
    <dgm:pt modelId="{31B17F31-A538-9043-B3EC-2DC897529B42}" type="pres">
      <dgm:prSet presAssocID="{37A6C7C0-2752-BE4C-8EE7-01C79D2BFC52}" presName="wedge2" presStyleLbl="node1" presStyleIdx="1" presStyleCnt="7"/>
      <dgm:spPr/>
    </dgm:pt>
    <dgm:pt modelId="{3463FF6E-F63F-FB4D-A7CA-971A5B777969}" type="pres">
      <dgm:prSet presAssocID="{37A6C7C0-2752-BE4C-8EE7-01C79D2BFC52}" presName="dummy2a" presStyleCnt="0"/>
      <dgm:spPr/>
    </dgm:pt>
    <dgm:pt modelId="{7C63BBD5-9888-F541-8933-E2B622D26AE8}" type="pres">
      <dgm:prSet presAssocID="{37A6C7C0-2752-BE4C-8EE7-01C79D2BFC52}" presName="dummy2b" presStyleCnt="0"/>
      <dgm:spPr/>
    </dgm:pt>
    <dgm:pt modelId="{92F25CC3-2F69-F545-9932-CC185069DE24}" type="pres">
      <dgm:prSet presAssocID="{37A6C7C0-2752-BE4C-8EE7-01C79D2BFC52}" presName="wedge2Tx" presStyleLbl="node1" presStyleIdx="1" presStyleCnt="7">
        <dgm:presLayoutVars>
          <dgm:chMax val="0"/>
          <dgm:chPref val="0"/>
          <dgm:bulletEnabled val="1"/>
        </dgm:presLayoutVars>
      </dgm:prSet>
      <dgm:spPr/>
    </dgm:pt>
    <dgm:pt modelId="{FCF7ABCB-197A-3149-9037-81E9AD9B4E86}" type="pres">
      <dgm:prSet presAssocID="{37A6C7C0-2752-BE4C-8EE7-01C79D2BFC52}" presName="wedge3" presStyleLbl="node1" presStyleIdx="2" presStyleCnt="7"/>
      <dgm:spPr/>
    </dgm:pt>
    <dgm:pt modelId="{7C831B97-D80E-D64E-9F69-B9A8817EFBB4}" type="pres">
      <dgm:prSet presAssocID="{37A6C7C0-2752-BE4C-8EE7-01C79D2BFC52}" presName="dummy3a" presStyleCnt="0"/>
      <dgm:spPr/>
    </dgm:pt>
    <dgm:pt modelId="{985EFA52-F28C-0849-8455-97B108C63DAC}" type="pres">
      <dgm:prSet presAssocID="{37A6C7C0-2752-BE4C-8EE7-01C79D2BFC52}" presName="dummy3b" presStyleCnt="0"/>
      <dgm:spPr/>
    </dgm:pt>
    <dgm:pt modelId="{FBD19C94-C7F8-8144-9352-88997206CFDB}" type="pres">
      <dgm:prSet presAssocID="{37A6C7C0-2752-BE4C-8EE7-01C79D2BFC52}" presName="wedge3Tx" presStyleLbl="node1" presStyleIdx="2" presStyleCnt="7">
        <dgm:presLayoutVars>
          <dgm:chMax val="0"/>
          <dgm:chPref val="0"/>
          <dgm:bulletEnabled val="1"/>
        </dgm:presLayoutVars>
      </dgm:prSet>
      <dgm:spPr/>
    </dgm:pt>
    <dgm:pt modelId="{9AD5351D-F907-0C45-8DD1-CB07DD062153}" type="pres">
      <dgm:prSet presAssocID="{37A6C7C0-2752-BE4C-8EE7-01C79D2BFC52}" presName="wedge4" presStyleLbl="node1" presStyleIdx="3" presStyleCnt="7"/>
      <dgm:spPr/>
    </dgm:pt>
    <dgm:pt modelId="{4D08F74B-8C69-7140-A069-8FBF811F63F1}" type="pres">
      <dgm:prSet presAssocID="{37A6C7C0-2752-BE4C-8EE7-01C79D2BFC52}" presName="dummy4a" presStyleCnt="0"/>
      <dgm:spPr/>
    </dgm:pt>
    <dgm:pt modelId="{BFBCEEBC-F4F0-C64D-BB79-63BAB2480427}" type="pres">
      <dgm:prSet presAssocID="{37A6C7C0-2752-BE4C-8EE7-01C79D2BFC52}" presName="dummy4b" presStyleCnt="0"/>
      <dgm:spPr/>
    </dgm:pt>
    <dgm:pt modelId="{55255C2C-D53B-D840-8F74-5865FB7019AC}" type="pres">
      <dgm:prSet presAssocID="{37A6C7C0-2752-BE4C-8EE7-01C79D2BFC52}" presName="wedge4Tx" presStyleLbl="node1" presStyleIdx="3" presStyleCnt="7">
        <dgm:presLayoutVars>
          <dgm:chMax val="0"/>
          <dgm:chPref val="0"/>
          <dgm:bulletEnabled val="1"/>
        </dgm:presLayoutVars>
      </dgm:prSet>
      <dgm:spPr/>
    </dgm:pt>
    <dgm:pt modelId="{BD3B7DDF-FBEF-CF46-8190-B6561B9AAED3}" type="pres">
      <dgm:prSet presAssocID="{37A6C7C0-2752-BE4C-8EE7-01C79D2BFC52}" presName="wedge5" presStyleLbl="node1" presStyleIdx="4" presStyleCnt="7"/>
      <dgm:spPr/>
    </dgm:pt>
    <dgm:pt modelId="{035C9FB9-3B52-CE44-9C5B-415027712F4B}" type="pres">
      <dgm:prSet presAssocID="{37A6C7C0-2752-BE4C-8EE7-01C79D2BFC52}" presName="dummy5a" presStyleCnt="0"/>
      <dgm:spPr/>
    </dgm:pt>
    <dgm:pt modelId="{868CA8CE-D876-F54B-A416-F3BFB69FF884}" type="pres">
      <dgm:prSet presAssocID="{37A6C7C0-2752-BE4C-8EE7-01C79D2BFC52}" presName="dummy5b" presStyleCnt="0"/>
      <dgm:spPr/>
    </dgm:pt>
    <dgm:pt modelId="{709DDDA2-CB1C-CA4E-AF40-2E3401413EE4}" type="pres">
      <dgm:prSet presAssocID="{37A6C7C0-2752-BE4C-8EE7-01C79D2BFC52}" presName="wedge5Tx" presStyleLbl="node1" presStyleIdx="4" presStyleCnt="7">
        <dgm:presLayoutVars>
          <dgm:chMax val="0"/>
          <dgm:chPref val="0"/>
          <dgm:bulletEnabled val="1"/>
        </dgm:presLayoutVars>
      </dgm:prSet>
      <dgm:spPr/>
    </dgm:pt>
    <dgm:pt modelId="{E140F9A0-741C-744B-90A4-476FDA63C511}" type="pres">
      <dgm:prSet presAssocID="{37A6C7C0-2752-BE4C-8EE7-01C79D2BFC52}" presName="wedge6" presStyleLbl="node1" presStyleIdx="5" presStyleCnt="7"/>
      <dgm:spPr/>
    </dgm:pt>
    <dgm:pt modelId="{43BB144E-A361-CF4C-90A5-2715C3264A95}" type="pres">
      <dgm:prSet presAssocID="{37A6C7C0-2752-BE4C-8EE7-01C79D2BFC52}" presName="dummy6a" presStyleCnt="0"/>
      <dgm:spPr/>
    </dgm:pt>
    <dgm:pt modelId="{0433DB4D-B8BF-7F49-9077-CEB4B8663B07}" type="pres">
      <dgm:prSet presAssocID="{37A6C7C0-2752-BE4C-8EE7-01C79D2BFC52}" presName="dummy6b" presStyleCnt="0"/>
      <dgm:spPr/>
    </dgm:pt>
    <dgm:pt modelId="{9BDF88A0-B09C-C24C-A743-09BDF1B897FA}" type="pres">
      <dgm:prSet presAssocID="{37A6C7C0-2752-BE4C-8EE7-01C79D2BFC52}" presName="wedge6Tx" presStyleLbl="node1" presStyleIdx="5" presStyleCnt="7">
        <dgm:presLayoutVars>
          <dgm:chMax val="0"/>
          <dgm:chPref val="0"/>
          <dgm:bulletEnabled val="1"/>
        </dgm:presLayoutVars>
      </dgm:prSet>
      <dgm:spPr/>
    </dgm:pt>
    <dgm:pt modelId="{0659A955-C31A-DA4F-B9AB-575C10E91404}" type="pres">
      <dgm:prSet presAssocID="{37A6C7C0-2752-BE4C-8EE7-01C79D2BFC52}" presName="wedge7" presStyleLbl="node1" presStyleIdx="6" presStyleCnt="7"/>
      <dgm:spPr/>
    </dgm:pt>
    <dgm:pt modelId="{CAB7B1D5-43C3-D241-92A2-46D4C54A57F4}" type="pres">
      <dgm:prSet presAssocID="{37A6C7C0-2752-BE4C-8EE7-01C79D2BFC52}" presName="dummy7a" presStyleCnt="0"/>
      <dgm:spPr/>
    </dgm:pt>
    <dgm:pt modelId="{4E06DD36-07A6-BB4F-9EAB-C516645FFD09}" type="pres">
      <dgm:prSet presAssocID="{37A6C7C0-2752-BE4C-8EE7-01C79D2BFC52}" presName="dummy7b" presStyleCnt="0"/>
      <dgm:spPr/>
    </dgm:pt>
    <dgm:pt modelId="{F31F816D-B675-5041-AD21-E040FC30AAF7}" type="pres">
      <dgm:prSet presAssocID="{37A6C7C0-2752-BE4C-8EE7-01C79D2BFC52}" presName="wedge7Tx" presStyleLbl="node1" presStyleIdx="6" presStyleCnt="7">
        <dgm:presLayoutVars>
          <dgm:chMax val="0"/>
          <dgm:chPref val="0"/>
          <dgm:bulletEnabled val="1"/>
        </dgm:presLayoutVars>
      </dgm:prSet>
      <dgm:spPr/>
    </dgm:pt>
    <dgm:pt modelId="{D04D068D-F1FB-4246-B155-D5176B780247}" type="pres">
      <dgm:prSet presAssocID="{5C041987-10DF-624A-8806-0A1DEE1E41EC}" presName="arrowWedge1" presStyleLbl="fgSibTrans2D1" presStyleIdx="0" presStyleCnt="7"/>
      <dgm:spPr/>
    </dgm:pt>
    <dgm:pt modelId="{C67DF305-133E-9B4D-8170-5CD4626392E0}" type="pres">
      <dgm:prSet presAssocID="{904EB595-E315-B84C-A23E-21B521D453B4}" presName="arrowWedge2" presStyleLbl="fgSibTrans2D1" presStyleIdx="1" presStyleCnt="7"/>
      <dgm:spPr/>
    </dgm:pt>
    <dgm:pt modelId="{5797BA44-BB9C-5B41-B168-65EC32C95F0C}" type="pres">
      <dgm:prSet presAssocID="{FAA368A2-B6B1-3A45-A9B9-616D107C5341}" presName="arrowWedge3" presStyleLbl="fgSibTrans2D1" presStyleIdx="2" presStyleCnt="7"/>
      <dgm:spPr/>
    </dgm:pt>
    <dgm:pt modelId="{2A054513-58EF-E748-9736-1419DD3D4F0A}" type="pres">
      <dgm:prSet presAssocID="{09A3B7E1-0248-FF41-B1FA-F3E81F47004A}" presName="arrowWedge4" presStyleLbl="fgSibTrans2D1" presStyleIdx="3" presStyleCnt="7"/>
      <dgm:spPr/>
    </dgm:pt>
    <dgm:pt modelId="{14DD940A-4F68-C145-B2A8-F2B31B64132F}" type="pres">
      <dgm:prSet presAssocID="{3E1675B2-22FC-F542-AC6F-F0BC34C2A76F}" presName="arrowWedge5" presStyleLbl="fgSibTrans2D1" presStyleIdx="4" presStyleCnt="7"/>
      <dgm:spPr/>
    </dgm:pt>
    <dgm:pt modelId="{078C956D-943F-0E43-BA40-E57C22A0B1AC}" type="pres">
      <dgm:prSet presAssocID="{FF802E38-D553-B146-9B8C-F4CB8D1B51D6}" presName="arrowWedge6" presStyleLbl="fgSibTrans2D1" presStyleIdx="5" presStyleCnt="7"/>
      <dgm:spPr/>
    </dgm:pt>
    <dgm:pt modelId="{0C5E1318-8D75-EC43-9081-DF26F4DAB820}" type="pres">
      <dgm:prSet presAssocID="{AE14ED5D-4BB5-B140-9B64-2432F9D2B55A}" presName="arrowWedge7" presStyleLbl="fgSibTrans2D1" presStyleIdx="6" presStyleCnt="7"/>
      <dgm:spPr/>
    </dgm:pt>
  </dgm:ptLst>
  <dgm:cxnLst>
    <dgm:cxn modelId="{6CDE2807-7164-6E40-A1FA-0B5B3B85EAD3}" type="presOf" srcId="{599F7824-DB71-334D-881B-78A98B689CF7}" destId="{F31F816D-B675-5041-AD21-E040FC30AAF7}" srcOrd="1" destOrd="0" presId="urn:microsoft.com/office/officeart/2005/8/layout/cycle8"/>
    <dgm:cxn modelId="{CED62719-9156-8D4E-81E4-CC52D49FBFEB}" type="presOf" srcId="{37A6C7C0-2752-BE4C-8EE7-01C79D2BFC52}" destId="{1D47ABB7-2E46-EF4D-8B00-FB1F80C5182D}" srcOrd="0" destOrd="0" presId="urn:microsoft.com/office/officeart/2005/8/layout/cycle8"/>
    <dgm:cxn modelId="{AD47CE1B-F4CB-A74E-B48F-3C010DE5CDD5}" type="presOf" srcId="{DF0C4D76-31FD-7B4F-A27C-67E6242533F3}" destId="{E140F9A0-741C-744B-90A4-476FDA63C511}" srcOrd="0" destOrd="0" presId="urn:microsoft.com/office/officeart/2005/8/layout/cycle8"/>
    <dgm:cxn modelId="{4F22ED1D-5F78-4E4A-AD7D-FF044A7D2E9A}" type="presOf" srcId="{13FC72FD-2633-994F-87A8-49F627B834FF}" destId="{55255C2C-D53B-D840-8F74-5865FB7019AC}" srcOrd="1" destOrd="0" presId="urn:microsoft.com/office/officeart/2005/8/layout/cycle8"/>
    <dgm:cxn modelId="{875BE13D-D925-CA4D-AFC4-6055F7E2C5C6}" srcId="{37A6C7C0-2752-BE4C-8EE7-01C79D2BFC52}" destId="{599F7824-DB71-334D-881B-78A98B689CF7}" srcOrd="6" destOrd="0" parTransId="{1C8AE302-B14E-634A-84CF-6DF6407587AD}" sibTransId="{AE14ED5D-4BB5-B140-9B64-2432F9D2B55A}"/>
    <dgm:cxn modelId="{F257574B-5A18-424C-9995-41AA3F4D03E0}" type="presOf" srcId="{B88F690B-5873-4F4A-9372-36132EBEF3C0}" destId="{F7779654-A04A-034C-A3EB-CAE19B9B6F39}" srcOrd="0" destOrd="0" presId="urn:microsoft.com/office/officeart/2005/8/layout/cycle8"/>
    <dgm:cxn modelId="{9A0F3C4E-D275-3041-9008-A72B3D920B00}" type="presOf" srcId="{599F7824-DB71-334D-881B-78A98B689CF7}" destId="{0659A955-C31A-DA4F-B9AB-575C10E91404}" srcOrd="0" destOrd="0" presId="urn:microsoft.com/office/officeart/2005/8/layout/cycle8"/>
    <dgm:cxn modelId="{3E7F6E52-4A1A-1F4F-8BB6-6F97DDF32E44}" srcId="{37A6C7C0-2752-BE4C-8EE7-01C79D2BFC52}" destId="{762D150B-D0F0-B848-9DFF-2F2304791D8E}" srcOrd="1" destOrd="0" parTransId="{D82CDD13-7E19-8849-891C-DBC917C3999D}" sibTransId="{904EB595-E315-B84C-A23E-21B521D453B4}"/>
    <dgm:cxn modelId="{B8883B56-F389-5040-BC09-236F4A4B0D0B}" type="presOf" srcId="{DF0C4D76-31FD-7B4F-A27C-67E6242533F3}" destId="{9BDF88A0-B09C-C24C-A743-09BDF1B897FA}" srcOrd="1" destOrd="0" presId="urn:microsoft.com/office/officeart/2005/8/layout/cycle8"/>
    <dgm:cxn modelId="{C2396E5F-7105-F74F-9EE9-F2F149F2A331}" type="presOf" srcId="{18BB4628-12B1-124A-AA18-90D44BBBCC80}" destId="{FCF7ABCB-197A-3149-9037-81E9AD9B4E86}" srcOrd="0" destOrd="0" presId="urn:microsoft.com/office/officeart/2005/8/layout/cycle8"/>
    <dgm:cxn modelId="{B9245866-2F6F-8743-B2C0-A8AE473B69B1}" type="presOf" srcId="{423971FF-20DD-BB46-93D3-25E39E8F5972}" destId="{709DDDA2-CB1C-CA4E-AF40-2E3401413EE4}" srcOrd="1" destOrd="0" presId="urn:microsoft.com/office/officeart/2005/8/layout/cycle8"/>
    <dgm:cxn modelId="{14FD4968-1AE1-1840-8F83-D396E401E30C}" type="presOf" srcId="{B88F690B-5873-4F4A-9372-36132EBEF3C0}" destId="{9DC0BC01-AE49-4A4C-8D06-532C3575B0C4}" srcOrd="1" destOrd="0" presId="urn:microsoft.com/office/officeart/2005/8/layout/cycle8"/>
    <dgm:cxn modelId="{64E7F57C-2E36-2F4B-834B-B845A5E02C65}" srcId="{37A6C7C0-2752-BE4C-8EE7-01C79D2BFC52}" destId="{B88F690B-5873-4F4A-9372-36132EBEF3C0}" srcOrd="0" destOrd="0" parTransId="{0C72D940-A4BC-6047-A1A7-5841212D2DCE}" sibTransId="{5C041987-10DF-624A-8806-0A1DEE1E41EC}"/>
    <dgm:cxn modelId="{D8BEB681-78DA-9249-877E-E4DB33B729AE}" type="presOf" srcId="{762D150B-D0F0-B848-9DFF-2F2304791D8E}" destId="{92F25CC3-2F69-F545-9932-CC185069DE24}" srcOrd="1" destOrd="0" presId="urn:microsoft.com/office/officeart/2005/8/layout/cycle8"/>
    <dgm:cxn modelId="{C6ED4D88-3744-5646-B8B2-5FAE1FB8A5CA}" srcId="{37A6C7C0-2752-BE4C-8EE7-01C79D2BFC52}" destId="{13FC72FD-2633-994F-87A8-49F627B834FF}" srcOrd="3" destOrd="0" parTransId="{2A75E008-D28C-B545-B45E-0F4A8DD37AA9}" sibTransId="{09A3B7E1-0248-FF41-B1FA-F3E81F47004A}"/>
    <dgm:cxn modelId="{7366018C-99D1-8F4E-AD82-AF573C7A4686}" type="presOf" srcId="{423971FF-20DD-BB46-93D3-25E39E8F5972}" destId="{BD3B7DDF-FBEF-CF46-8190-B6561B9AAED3}" srcOrd="0" destOrd="0" presId="urn:microsoft.com/office/officeart/2005/8/layout/cycle8"/>
    <dgm:cxn modelId="{851F9FAE-3FD9-0E42-9156-B2B0089B61A3}" srcId="{37A6C7C0-2752-BE4C-8EE7-01C79D2BFC52}" destId="{423971FF-20DD-BB46-93D3-25E39E8F5972}" srcOrd="4" destOrd="0" parTransId="{C41A7181-707C-C442-B25E-AE5EC3213118}" sibTransId="{3E1675B2-22FC-F542-AC6F-F0BC34C2A76F}"/>
    <dgm:cxn modelId="{AD6D8DC4-EE0F-0C4F-9E0A-3750F6B16B8E}" srcId="{37A6C7C0-2752-BE4C-8EE7-01C79D2BFC52}" destId="{DF0C4D76-31FD-7B4F-A27C-67E6242533F3}" srcOrd="5" destOrd="0" parTransId="{79872F9E-D658-1A43-9263-1F7024C1C996}" sibTransId="{FF802E38-D553-B146-9B8C-F4CB8D1B51D6}"/>
    <dgm:cxn modelId="{1F5B82DA-B03F-A848-B8E9-ACF96BDC1B0B}" type="presOf" srcId="{762D150B-D0F0-B848-9DFF-2F2304791D8E}" destId="{31B17F31-A538-9043-B3EC-2DC897529B42}" srcOrd="0" destOrd="0" presId="urn:microsoft.com/office/officeart/2005/8/layout/cycle8"/>
    <dgm:cxn modelId="{D62FDEE6-C683-9D45-B5FC-0F3006EA05B6}" type="presOf" srcId="{18BB4628-12B1-124A-AA18-90D44BBBCC80}" destId="{FBD19C94-C7F8-8144-9352-88997206CFDB}" srcOrd="1" destOrd="0" presId="urn:microsoft.com/office/officeart/2005/8/layout/cycle8"/>
    <dgm:cxn modelId="{92ACA6E7-903A-174D-84BB-0CCC791B396D}" srcId="{37A6C7C0-2752-BE4C-8EE7-01C79D2BFC52}" destId="{18BB4628-12B1-124A-AA18-90D44BBBCC80}" srcOrd="2" destOrd="0" parTransId="{66BD32AE-75DE-A14E-920E-A37FD985FBF4}" sibTransId="{FAA368A2-B6B1-3A45-A9B9-616D107C5341}"/>
    <dgm:cxn modelId="{F67B21FF-C446-9543-9B9D-E2C6DB7332A7}" type="presOf" srcId="{13FC72FD-2633-994F-87A8-49F627B834FF}" destId="{9AD5351D-F907-0C45-8DD1-CB07DD062153}" srcOrd="0" destOrd="0" presId="urn:microsoft.com/office/officeart/2005/8/layout/cycle8"/>
    <dgm:cxn modelId="{B7F12451-2852-3849-B8BC-E636618450A4}" type="presParOf" srcId="{1D47ABB7-2E46-EF4D-8B00-FB1F80C5182D}" destId="{F7779654-A04A-034C-A3EB-CAE19B9B6F39}" srcOrd="0" destOrd="0" presId="urn:microsoft.com/office/officeart/2005/8/layout/cycle8"/>
    <dgm:cxn modelId="{A94A16F8-E8DC-4C42-A5BD-B5E2B0BF2AB7}" type="presParOf" srcId="{1D47ABB7-2E46-EF4D-8B00-FB1F80C5182D}" destId="{45B8C822-18FD-8F45-9E81-192BDCBDF00F}" srcOrd="1" destOrd="0" presId="urn:microsoft.com/office/officeart/2005/8/layout/cycle8"/>
    <dgm:cxn modelId="{33A4A895-4D82-1C45-9692-F41ABFB1B464}" type="presParOf" srcId="{1D47ABB7-2E46-EF4D-8B00-FB1F80C5182D}" destId="{6F7828C3-2A19-AE44-BD95-7A2EA04390E5}" srcOrd="2" destOrd="0" presId="urn:microsoft.com/office/officeart/2005/8/layout/cycle8"/>
    <dgm:cxn modelId="{A9A52905-AA54-0E48-9723-7FCF3D93CAC6}" type="presParOf" srcId="{1D47ABB7-2E46-EF4D-8B00-FB1F80C5182D}" destId="{9DC0BC01-AE49-4A4C-8D06-532C3575B0C4}" srcOrd="3" destOrd="0" presId="urn:microsoft.com/office/officeart/2005/8/layout/cycle8"/>
    <dgm:cxn modelId="{9A2E4873-A82A-B146-A3C3-46C7DE5AF4A5}" type="presParOf" srcId="{1D47ABB7-2E46-EF4D-8B00-FB1F80C5182D}" destId="{31B17F31-A538-9043-B3EC-2DC897529B42}" srcOrd="4" destOrd="0" presId="urn:microsoft.com/office/officeart/2005/8/layout/cycle8"/>
    <dgm:cxn modelId="{BCC58529-B27B-504D-9350-20AF1BFAA0A2}" type="presParOf" srcId="{1D47ABB7-2E46-EF4D-8B00-FB1F80C5182D}" destId="{3463FF6E-F63F-FB4D-A7CA-971A5B777969}" srcOrd="5" destOrd="0" presId="urn:microsoft.com/office/officeart/2005/8/layout/cycle8"/>
    <dgm:cxn modelId="{888F63FD-A8B1-E843-81ED-036E3F2FD89D}" type="presParOf" srcId="{1D47ABB7-2E46-EF4D-8B00-FB1F80C5182D}" destId="{7C63BBD5-9888-F541-8933-E2B622D26AE8}" srcOrd="6" destOrd="0" presId="urn:microsoft.com/office/officeart/2005/8/layout/cycle8"/>
    <dgm:cxn modelId="{603E05BB-EE6D-094C-A15B-07DFD985E13E}" type="presParOf" srcId="{1D47ABB7-2E46-EF4D-8B00-FB1F80C5182D}" destId="{92F25CC3-2F69-F545-9932-CC185069DE24}" srcOrd="7" destOrd="0" presId="urn:microsoft.com/office/officeart/2005/8/layout/cycle8"/>
    <dgm:cxn modelId="{FC85B3FB-8720-1143-8D4B-26F5B1EA0B37}" type="presParOf" srcId="{1D47ABB7-2E46-EF4D-8B00-FB1F80C5182D}" destId="{FCF7ABCB-197A-3149-9037-81E9AD9B4E86}" srcOrd="8" destOrd="0" presId="urn:microsoft.com/office/officeart/2005/8/layout/cycle8"/>
    <dgm:cxn modelId="{29E2ED85-8F74-9F42-90EF-FC91964D478C}" type="presParOf" srcId="{1D47ABB7-2E46-EF4D-8B00-FB1F80C5182D}" destId="{7C831B97-D80E-D64E-9F69-B9A8817EFBB4}" srcOrd="9" destOrd="0" presId="urn:microsoft.com/office/officeart/2005/8/layout/cycle8"/>
    <dgm:cxn modelId="{4BF6B5A7-1373-E848-BF6D-D87CD569E02D}" type="presParOf" srcId="{1D47ABB7-2E46-EF4D-8B00-FB1F80C5182D}" destId="{985EFA52-F28C-0849-8455-97B108C63DAC}" srcOrd="10" destOrd="0" presId="urn:microsoft.com/office/officeart/2005/8/layout/cycle8"/>
    <dgm:cxn modelId="{A947D4F3-8FA8-3940-99F8-B537603E883B}" type="presParOf" srcId="{1D47ABB7-2E46-EF4D-8B00-FB1F80C5182D}" destId="{FBD19C94-C7F8-8144-9352-88997206CFDB}" srcOrd="11" destOrd="0" presId="urn:microsoft.com/office/officeart/2005/8/layout/cycle8"/>
    <dgm:cxn modelId="{ADEEFAA8-77AE-9046-8465-D31EE489E0C3}" type="presParOf" srcId="{1D47ABB7-2E46-EF4D-8B00-FB1F80C5182D}" destId="{9AD5351D-F907-0C45-8DD1-CB07DD062153}" srcOrd="12" destOrd="0" presId="urn:microsoft.com/office/officeart/2005/8/layout/cycle8"/>
    <dgm:cxn modelId="{BCB329A2-2681-DA4E-9FDC-C381CD960347}" type="presParOf" srcId="{1D47ABB7-2E46-EF4D-8B00-FB1F80C5182D}" destId="{4D08F74B-8C69-7140-A069-8FBF811F63F1}" srcOrd="13" destOrd="0" presId="urn:microsoft.com/office/officeart/2005/8/layout/cycle8"/>
    <dgm:cxn modelId="{1DA4A67C-B766-9446-9647-7D5E334EBC7E}" type="presParOf" srcId="{1D47ABB7-2E46-EF4D-8B00-FB1F80C5182D}" destId="{BFBCEEBC-F4F0-C64D-BB79-63BAB2480427}" srcOrd="14" destOrd="0" presId="urn:microsoft.com/office/officeart/2005/8/layout/cycle8"/>
    <dgm:cxn modelId="{04AC260B-47DF-5145-8C23-14CB63008DF1}" type="presParOf" srcId="{1D47ABB7-2E46-EF4D-8B00-FB1F80C5182D}" destId="{55255C2C-D53B-D840-8F74-5865FB7019AC}" srcOrd="15" destOrd="0" presId="urn:microsoft.com/office/officeart/2005/8/layout/cycle8"/>
    <dgm:cxn modelId="{5728CDB5-AB4C-2447-BD37-EABF2F217723}" type="presParOf" srcId="{1D47ABB7-2E46-EF4D-8B00-FB1F80C5182D}" destId="{BD3B7DDF-FBEF-CF46-8190-B6561B9AAED3}" srcOrd="16" destOrd="0" presId="urn:microsoft.com/office/officeart/2005/8/layout/cycle8"/>
    <dgm:cxn modelId="{DD18EF3A-2AEE-5448-B047-C2F8539208DC}" type="presParOf" srcId="{1D47ABB7-2E46-EF4D-8B00-FB1F80C5182D}" destId="{035C9FB9-3B52-CE44-9C5B-415027712F4B}" srcOrd="17" destOrd="0" presId="urn:microsoft.com/office/officeart/2005/8/layout/cycle8"/>
    <dgm:cxn modelId="{542A53CE-1961-B940-B867-5ABD7B38F2F2}" type="presParOf" srcId="{1D47ABB7-2E46-EF4D-8B00-FB1F80C5182D}" destId="{868CA8CE-D876-F54B-A416-F3BFB69FF884}" srcOrd="18" destOrd="0" presId="urn:microsoft.com/office/officeart/2005/8/layout/cycle8"/>
    <dgm:cxn modelId="{F426F630-D079-E945-BAE8-B99FF8297513}" type="presParOf" srcId="{1D47ABB7-2E46-EF4D-8B00-FB1F80C5182D}" destId="{709DDDA2-CB1C-CA4E-AF40-2E3401413EE4}" srcOrd="19" destOrd="0" presId="urn:microsoft.com/office/officeart/2005/8/layout/cycle8"/>
    <dgm:cxn modelId="{927F58A6-1F90-9C40-87D5-C888EA3E8A27}" type="presParOf" srcId="{1D47ABB7-2E46-EF4D-8B00-FB1F80C5182D}" destId="{E140F9A0-741C-744B-90A4-476FDA63C511}" srcOrd="20" destOrd="0" presId="urn:microsoft.com/office/officeart/2005/8/layout/cycle8"/>
    <dgm:cxn modelId="{824B61DF-03BA-1F45-ACE3-154C053D6F14}" type="presParOf" srcId="{1D47ABB7-2E46-EF4D-8B00-FB1F80C5182D}" destId="{43BB144E-A361-CF4C-90A5-2715C3264A95}" srcOrd="21" destOrd="0" presId="urn:microsoft.com/office/officeart/2005/8/layout/cycle8"/>
    <dgm:cxn modelId="{83BB6856-B14F-E644-88D3-5B203EFFC4E0}" type="presParOf" srcId="{1D47ABB7-2E46-EF4D-8B00-FB1F80C5182D}" destId="{0433DB4D-B8BF-7F49-9077-CEB4B8663B07}" srcOrd="22" destOrd="0" presId="urn:microsoft.com/office/officeart/2005/8/layout/cycle8"/>
    <dgm:cxn modelId="{46E090A7-1A2A-C94A-AE35-F727B0541CDE}" type="presParOf" srcId="{1D47ABB7-2E46-EF4D-8B00-FB1F80C5182D}" destId="{9BDF88A0-B09C-C24C-A743-09BDF1B897FA}" srcOrd="23" destOrd="0" presId="urn:microsoft.com/office/officeart/2005/8/layout/cycle8"/>
    <dgm:cxn modelId="{4D9096EE-DB7C-0D47-B688-2A78D4E2CB40}" type="presParOf" srcId="{1D47ABB7-2E46-EF4D-8B00-FB1F80C5182D}" destId="{0659A955-C31A-DA4F-B9AB-575C10E91404}" srcOrd="24" destOrd="0" presId="urn:microsoft.com/office/officeart/2005/8/layout/cycle8"/>
    <dgm:cxn modelId="{920AF7DF-8B5C-B843-8A0E-069F72981126}" type="presParOf" srcId="{1D47ABB7-2E46-EF4D-8B00-FB1F80C5182D}" destId="{CAB7B1D5-43C3-D241-92A2-46D4C54A57F4}" srcOrd="25" destOrd="0" presId="urn:microsoft.com/office/officeart/2005/8/layout/cycle8"/>
    <dgm:cxn modelId="{D39149B0-D87B-9E4F-9C52-5D7FE2AD4152}" type="presParOf" srcId="{1D47ABB7-2E46-EF4D-8B00-FB1F80C5182D}" destId="{4E06DD36-07A6-BB4F-9EAB-C516645FFD09}" srcOrd="26" destOrd="0" presId="urn:microsoft.com/office/officeart/2005/8/layout/cycle8"/>
    <dgm:cxn modelId="{308DBE7A-1A2E-A44D-9E3B-F5A4EF90CD8C}" type="presParOf" srcId="{1D47ABB7-2E46-EF4D-8B00-FB1F80C5182D}" destId="{F31F816D-B675-5041-AD21-E040FC30AAF7}" srcOrd="27" destOrd="0" presId="urn:microsoft.com/office/officeart/2005/8/layout/cycle8"/>
    <dgm:cxn modelId="{B63D3FE4-0B57-194D-BEAD-411B7615DF82}" type="presParOf" srcId="{1D47ABB7-2E46-EF4D-8B00-FB1F80C5182D}" destId="{D04D068D-F1FB-4246-B155-D5176B780247}" srcOrd="28" destOrd="0" presId="urn:microsoft.com/office/officeart/2005/8/layout/cycle8"/>
    <dgm:cxn modelId="{8C72D0E3-D99D-104C-9359-43D9435EC31F}" type="presParOf" srcId="{1D47ABB7-2E46-EF4D-8B00-FB1F80C5182D}" destId="{C67DF305-133E-9B4D-8170-5CD4626392E0}" srcOrd="29" destOrd="0" presId="urn:microsoft.com/office/officeart/2005/8/layout/cycle8"/>
    <dgm:cxn modelId="{D21119AD-E17D-E34E-B85A-6D8AA1BCBCDC}" type="presParOf" srcId="{1D47ABB7-2E46-EF4D-8B00-FB1F80C5182D}" destId="{5797BA44-BB9C-5B41-B168-65EC32C95F0C}" srcOrd="30" destOrd="0" presId="urn:microsoft.com/office/officeart/2005/8/layout/cycle8"/>
    <dgm:cxn modelId="{C19D7D75-2246-8B47-97CF-1209432FFAF0}" type="presParOf" srcId="{1D47ABB7-2E46-EF4D-8B00-FB1F80C5182D}" destId="{2A054513-58EF-E748-9736-1419DD3D4F0A}" srcOrd="31" destOrd="0" presId="urn:microsoft.com/office/officeart/2005/8/layout/cycle8"/>
    <dgm:cxn modelId="{1CFFDF57-AE1D-1344-A764-EDBD9A6C36A3}" type="presParOf" srcId="{1D47ABB7-2E46-EF4D-8B00-FB1F80C5182D}" destId="{14DD940A-4F68-C145-B2A8-F2B31B64132F}" srcOrd="32" destOrd="0" presId="urn:microsoft.com/office/officeart/2005/8/layout/cycle8"/>
    <dgm:cxn modelId="{1BB2ED6A-B27A-5042-9454-4560A16B8F00}" type="presParOf" srcId="{1D47ABB7-2E46-EF4D-8B00-FB1F80C5182D}" destId="{078C956D-943F-0E43-BA40-E57C22A0B1AC}" srcOrd="33" destOrd="0" presId="urn:microsoft.com/office/officeart/2005/8/layout/cycle8"/>
    <dgm:cxn modelId="{339EB996-8C3F-4849-ACF9-F3140306C10B}" type="presParOf" srcId="{1D47ABB7-2E46-EF4D-8B00-FB1F80C5182D}" destId="{0C5E1318-8D75-EC43-9081-DF26F4DAB820}" srcOrd="34" destOrd="0" presId="urn:microsoft.com/office/officeart/2005/8/layout/cycle8"/>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CCEA6-0EFD-8B45-B642-D2D758406225}">
      <dsp:nvSpPr>
        <dsp:cNvPr id="0" name=""/>
        <dsp:cNvSpPr/>
      </dsp:nvSpPr>
      <dsp:spPr>
        <a:xfrm>
          <a:off x="3008383" y="1937080"/>
          <a:ext cx="1593111" cy="1593111"/>
        </a:xfrm>
        <a:prstGeom prst="ellips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Calibri" panose="020F0502020204030204" pitchFamily="34" charset="0"/>
              <a:cs typeface="Calibri" panose="020F0502020204030204" pitchFamily="34" charset="0"/>
            </a:rPr>
            <a:t>RGPD</a:t>
          </a:r>
        </a:p>
      </dsp:txBody>
      <dsp:txXfrm>
        <a:off x="3241689" y="2170386"/>
        <a:ext cx="1126499" cy="1126499"/>
      </dsp:txXfrm>
    </dsp:sp>
    <dsp:sp modelId="{BB8E6ABC-4FB4-1241-9545-B5DF8AAA9D07}">
      <dsp:nvSpPr>
        <dsp:cNvPr id="0" name=""/>
        <dsp:cNvSpPr/>
      </dsp:nvSpPr>
      <dsp:spPr>
        <a:xfrm rot="16200000">
          <a:off x="3553442" y="1669538"/>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a:off x="3792364" y="1673008"/>
        <a:ext cx="25149" cy="25149"/>
      </dsp:txXfrm>
    </dsp:sp>
    <dsp:sp modelId="{7BB3F9F5-B9B2-DB4B-B5A0-03D5AEF2C2A7}">
      <dsp:nvSpPr>
        <dsp:cNvPr id="0" name=""/>
        <dsp:cNvSpPr/>
      </dsp:nvSpPr>
      <dsp:spPr>
        <a:xfrm>
          <a:off x="3068058" y="-39674"/>
          <a:ext cx="1473761" cy="1473761"/>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Collecte licite, loyale et transparente</a:t>
          </a:r>
        </a:p>
      </dsp:txBody>
      <dsp:txXfrm>
        <a:off x="3283885" y="176153"/>
        <a:ext cx="1042107" cy="1042107"/>
      </dsp:txXfrm>
    </dsp:sp>
    <dsp:sp modelId="{1526C0AC-B2E6-D042-BA57-CDE5CB3A2018}">
      <dsp:nvSpPr>
        <dsp:cNvPr id="0" name=""/>
        <dsp:cNvSpPr/>
      </dsp:nvSpPr>
      <dsp:spPr>
        <a:xfrm rot="19285714">
          <a:off x="4372842" y="2064140"/>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a:off x="4611764" y="2067611"/>
        <a:ext cx="25149" cy="25149"/>
      </dsp:txXfrm>
    </dsp:sp>
    <dsp:sp modelId="{4211A0A3-3FCA-1D40-9E55-245B9EA81071}">
      <dsp:nvSpPr>
        <dsp:cNvPr id="0" name=""/>
        <dsp:cNvSpPr/>
      </dsp:nvSpPr>
      <dsp:spPr>
        <a:xfrm>
          <a:off x="4660203" y="727062"/>
          <a:ext cx="1473761" cy="1473761"/>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Limitation des finalités de la collecte</a:t>
          </a:r>
        </a:p>
      </dsp:txBody>
      <dsp:txXfrm>
        <a:off x="4876030" y="942889"/>
        <a:ext cx="1042107" cy="1042107"/>
      </dsp:txXfrm>
    </dsp:sp>
    <dsp:sp modelId="{6888C70F-8F7E-9445-A970-544B2CA37217}">
      <dsp:nvSpPr>
        <dsp:cNvPr id="0" name=""/>
        <dsp:cNvSpPr/>
      </dsp:nvSpPr>
      <dsp:spPr>
        <a:xfrm rot="771429">
          <a:off x="4575217" y="2950804"/>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a:off x="4814139" y="2954275"/>
        <a:ext cx="25149" cy="25149"/>
      </dsp:txXfrm>
    </dsp:sp>
    <dsp:sp modelId="{BE58C913-3FED-9946-B223-EA6B9003B3A0}">
      <dsp:nvSpPr>
        <dsp:cNvPr id="0" name=""/>
        <dsp:cNvSpPr/>
      </dsp:nvSpPr>
      <dsp:spPr>
        <a:xfrm>
          <a:off x="5053431" y="2449904"/>
          <a:ext cx="1473761" cy="1473761"/>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Exactitude des données</a:t>
          </a:r>
        </a:p>
      </dsp:txBody>
      <dsp:txXfrm>
        <a:off x="5269258" y="2665731"/>
        <a:ext cx="1042107" cy="1042107"/>
      </dsp:txXfrm>
    </dsp:sp>
    <dsp:sp modelId="{54D2B542-E2FD-F941-A7DB-411D9D516B91}">
      <dsp:nvSpPr>
        <dsp:cNvPr id="0" name=""/>
        <dsp:cNvSpPr/>
      </dsp:nvSpPr>
      <dsp:spPr>
        <a:xfrm rot="3857143">
          <a:off x="4008175" y="3661853"/>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a:off x="4247097" y="3665324"/>
        <a:ext cx="25149" cy="25149"/>
      </dsp:txXfrm>
    </dsp:sp>
    <dsp:sp modelId="{BC0C5E8F-3713-C441-A805-4E4184EE4D66}">
      <dsp:nvSpPr>
        <dsp:cNvPr id="0" name=""/>
        <dsp:cNvSpPr/>
      </dsp:nvSpPr>
      <dsp:spPr>
        <a:xfrm>
          <a:off x="3951632" y="3831516"/>
          <a:ext cx="1473761" cy="1473761"/>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Pertinence et minimisation des données</a:t>
          </a:r>
        </a:p>
      </dsp:txBody>
      <dsp:txXfrm>
        <a:off x="4167459" y="4047343"/>
        <a:ext cx="1042107" cy="1042107"/>
      </dsp:txXfrm>
    </dsp:sp>
    <dsp:sp modelId="{3FF10BD2-D987-284C-9958-C68F2E95615C}">
      <dsp:nvSpPr>
        <dsp:cNvPr id="0" name=""/>
        <dsp:cNvSpPr/>
      </dsp:nvSpPr>
      <dsp:spPr>
        <a:xfrm rot="6942857">
          <a:off x="3098709" y="3661853"/>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rot="10800000">
        <a:off x="3337631" y="3665324"/>
        <a:ext cx="25149" cy="25149"/>
      </dsp:txXfrm>
    </dsp:sp>
    <dsp:sp modelId="{4E1F9B56-83CC-414F-9789-035C2D5FAF7F}">
      <dsp:nvSpPr>
        <dsp:cNvPr id="0" name=""/>
        <dsp:cNvSpPr/>
      </dsp:nvSpPr>
      <dsp:spPr>
        <a:xfrm>
          <a:off x="2184484" y="3831516"/>
          <a:ext cx="1473761" cy="1473761"/>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Limitation de conservation des données</a:t>
          </a:r>
        </a:p>
      </dsp:txBody>
      <dsp:txXfrm>
        <a:off x="2400311" y="4047343"/>
        <a:ext cx="1042107" cy="1042107"/>
      </dsp:txXfrm>
    </dsp:sp>
    <dsp:sp modelId="{FFAB6C09-B3CE-BC4C-9821-660DFD9E550D}">
      <dsp:nvSpPr>
        <dsp:cNvPr id="0" name=""/>
        <dsp:cNvSpPr/>
      </dsp:nvSpPr>
      <dsp:spPr>
        <a:xfrm rot="10028571">
          <a:off x="2531666" y="2950804"/>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rot="10800000">
        <a:off x="2770588" y="2954275"/>
        <a:ext cx="25149" cy="25149"/>
      </dsp:txXfrm>
    </dsp:sp>
    <dsp:sp modelId="{7211F65E-FB1C-884D-A3D4-E06CD1146CD0}">
      <dsp:nvSpPr>
        <dsp:cNvPr id="0" name=""/>
        <dsp:cNvSpPr/>
      </dsp:nvSpPr>
      <dsp:spPr>
        <a:xfrm>
          <a:off x="1082685" y="2449904"/>
          <a:ext cx="1473761" cy="1473761"/>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Confidentialité et intégrité</a:t>
          </a:r>
        </a:p>
      </dsp:txBody>
      <dsp:txXfrm>
        <a:off x="1298512" y="2665731"/>
        <a:ext cx="1042107" cy="1042107"/>
      </dsp:txXfrm>
    </dsp:sp>
    <dsp:sp modelId="{73438C13-4DF1-E446-9469-728D34D9B301}">
      <dsp:nvSpPr>
        <dsp:cNvPr id="0" name=""/>
        <dsp:cNvSpPr/>
      </dsp:nvSpPr>
      <dsp:spPr>
        <a:xfrm rot="13114286">
          <a:off x="2734041" y="2064140"/>
          <a:ext cx="502993" cy="32091"/>
        </a:xfrm>
        <a:custGeom>
          <a:avLst/>
          <a:gdLst/>
          <a:ahLst/>
          <a:cxnLst/>
          <a:rect l="0" t="0" r="0" b="0"/>
          <a:pathLst>
            <a:path>
              <a:moveTo>
                <a:pt x="0" y="16045"/>
              </a:moveTo>
              <a:lnTo>
                <a:pt x="502993" y="16045"/>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fr-FR" sz="1200" kern="1200">
            <a:latin typeface="Calibri" panose="020F0502020204030204" pitchFamily="34" charset="0"/>
            <a:cs typeface="Calibri" panose="020F0502020204030204" pitchFamily="34" charset="0"/>
          </a:endParaRPr>
        </a:p>
      </dsp:txBody>
      <dsp:txXfrm rot="10800000">
        <a:off x="2972963" y="2067611"/>
        <a:ext cx="25149" cy="25149"/>
      </dsp:txXfrm>
    </dsp:sp>
    <dsp:sp modelId="{C425707E-D4FD-F947-A0A4-F935FCA5B21A}">
      <dsp:nvSpPr>
        <dsp:cNvPr id="0" name=""/>
        <dsp:cNvSpPr/>
      </dsp:nvSpPr>
      <dsp:spPr>
        <a:xfrm>
          <a:off x="1475913" y="727062"/>
          <a:ext cx="1473761" cy="1473761"/>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fr-FR" sz="1200" kern="1200" dirty="0">
              <a:latin typeface="Calibri" panose="020F0502020204030204" pitchFamily="34" charset="0"/>
              <a:cs typeface="Calibri" panose="020F0502020204030204" pitchFamily="34" charset="0"/>
            </a:rPr>
            <a:t>Droit d'accès, de rectification, de suppression et d’objection</a:t>
          </a:r>
        </a:p>
      </dsp:txBody>
      <dsp:txXfrm>
        <a:off x="1691740" y="942889"/>
        <a:ext cx="1042107" cy="1042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BBB3-2E7F-4746-BA7F-0E438F6324A6}">
      <dsp:nvSpPr>
        <dsp:cNvPr id="0" name=""/>
        <dsp:cNvSpPr/>
      </dsp:nvSpPr>
      <dsp:spPr>
        <a:xfrm rot="5400000">
          <a:off x="-139974" y="142951"/>
          <a:ext cx="933165" cy="653215"/>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Avenir Roman" panose="02000503020000020003" pitchFamily="2" charset="0"/>
            </a:rPr>
            <a:t>1</a:t>
          </a:r>
        </a:p>
      </dsp:txBody>
      <dsp:txXfrm rot="-5400000">
        <a:off x="2" y="329584"/>
        <a:ext cx="653215" cy="279950"/>
      </dsp:txXfrm>
    </dsp:sp>
    <dsp:sp modelId="{A97ACE42-FC6E-C945-BA3F-ED545BA51242}">
      <dsp:nvSpPr>
        <dsp:cNvPr id="0" name=""/>
        <dsp:cNvSpPr/>
      </dsp:nvSpPr>
      <dsp:spPr>
        <a:xfrm rot="5400000">
          <a:off x="3333928" y="-2677736"/>
          <a:ext cx="606876" cy="5968301"/>
        </a:xfrm>
        <a:prstGeom prst="round2SameRect">
          <a:avLst/>
        </a:prstGeom>
        <a:solidFill>
          <a:schemeClr val="lt1">
            <a:alpha val="90000"/>
            <a:hueOff val="0"/>
            <a:satOff val="0"/>
            <a:lumOff val="0"/>
            <a:alphaOff val="0"/>
          </a:schemeClr>
        </a:solidFill>
        <a:ln w="31750" cap="rnd" cmpd="sng" algn="ctr">
          <a:solidFill>
            <a:schemeClr val="accent2"/>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Cartographier tous les traitements de données</a:t>
          </a:r>
        </a:p>
      </dsp:txBody>
      <dsp:txXfrm rot="-5400000">
        <a:off x="653216" y="32601"/>
        <a:ext cx="5938676" cy="547626"/>
      </dsp:txXfrm>
    </dsp:sp>
    <dsp:sp modelId="{5DAF2D55-3883-C540-B912-F29984CA33AE}">
      <dsp:nvSpPr>
        <dsp:cNvPr id="0" name=""/>
        <dsp:cNvSpPr/>
      </dsp:nvSpPr>
      <dsp:spPr>
        <a:xfrm rot="5400000">
          <a:off x="-139974" y="956960"/>
          <a:ext cx="933165" cy="653215"/>
        </a:xfrm>
        <a:prstGeom prst="chevron">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Avenir Roman" panose="02000503020000020003" pitchFamily="2" charset="0"/>
            </a:rPr>
            <a:t>2</a:t>
          </a:r>
        </a:p>
      </dsp:txBody>
      <dsp:txXfrm rot="-5400000">
        <a:off x="2" y="1143593"/>
        <a:ext cx="653215" cy="279950"/>
      </dsp:txXfrm>
    </dsp:sp>
    <dsp:sp modelId="{77DC2B88-54CB-3746-82C0-35A8C31C9DD8}">
      <dsp:nvSpPr>
        <dsp:cNvPr id="0" name=""/>
        <dsp:cNvSpPr/>
      </dsp:nvSpPr>
      <dsp:spPr>
        <a:xfrm rot="5400000">
          <a:off x="3334087" y="-1863886"/>
          <a:ext cx="606557" cy="5968301"/>
        </a:xfrm>
        <a:prstGeom prst="round2SameRect">
          <a:avLst/>
        </a:prstGeom>
        <a:solidFill>
          <a:schemeClr val="lt1">
            <a:alpha val="90000"/>
            <a:hueOff val="0"/>
            <a:satOff val="0"/>
            <a:lumOff val="0"/>
            <a:alphaOff val="0"/>
          </a:schemeClr>
        </a:solidFill>
        <a:ln w="31750" cap="rnd"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Vérifier les spécificités et dispenses propre à l’activité ou au statut de l’établissement</a:t>
          </a:r>
        </a:p>
      </dsp:txBody>
      <dsp:txXfrm rot="-5400000">
        <a:off x="653215" y="846596"/>
        <a:ext cx="5938691" cy="547337"/>
      </dsp:txXfrm>
    </dsp:sp>
    <dsp:sp modelId="{B73E2A8E-A9B7-FA4B-9ED3-D8F6C1B4AD8E}">
      <dsp:nvSpPr>
        <dsp:cNvPr id="0" name=""/>
        <dsp:cNvSpPr/>
      </dsp:nvSpPr>
      <dsp:spPr>
        <a:xfrm rot="5400000">
          <a:off x="-139974" y="1770969"/>
          <a:ext cx="933165" cy="653215"/>
        </a:xfrm>
        <a:prstGeom prst="chevron">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Avenir Roman" panose="02000503020000020003" pitchFamily="2" charset="0"/>
            </a:rPr>
            <a:t>3</a:t>
          </a:r>
        </a:p>
      </dsp:txBody>
      <dsp:txXfrm rot="-5400000">
        <a:off x="2" y="1957602"/>
        <a:ext cx="653215" cy="279950"/>
      </dsp:txXfrm>
    </dsp:sp>
    <dsp:sp modelId="{7DA948F8-37E9-8B44-83DB-09257081E9D9}">
      <dsp:nvSpPr>
        <dsp:cNvPr id="0" name=""/>
        <dsp:cNvSpPr/>
      </dsp:nvSpPr>
      <dsp:spPr>
        <a:xfrm rot="5400000">
          <a:off x="3334087" y="-1049877"/>
          <a:ext cx="606557" cy="5968301"/>
        </a:xfrm>
        <a:prstGeom prst="round2SameRect">
          <a:avLst/>
        </a:prstGeom>
        <a:solidFill>
          <a:schemeClr val="lt1">
            <a:alpha val="90000"/>
            <a:hueOff val="0"/>
            <a:satOff val="0"/>
            <a:lumOff val="0"/>
            <a:alphaOff val="0"/>
          </a:schemeClr>
        </a:solidFill>
        <a:ln w="31750" cap="rnd" cmpd="sng" algn="ctr">
          <a:solidFill>
            <a:schemeClr val="accent4"/>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Analyser chaque traitement en profondeur</a:t>
          </a:r>
        </a:p>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Vérifier sa conformité avec le RGPD</a:t>
          </a:r>
        </a:p>
      </dsp:txBody>
      <dsp:txXfrm rot="-5400000">
        <a:off x="653215" y="1660605"/>
        <a:ext cx="5938691" cy="547337"/>
      </dsp:txXfrm>
    </dsp:sp>
    <dsp:sp modelId="{7FDB19FD-D31F-924E-9235-4145FB9FCAC7}">
      <dsp:nvSpPr>
        <dsp:cNvPr id="0" name=""/>
        <dsp:cNvSpPr/>
      </dsp:nvSpPr>
      <dsp:spPr>
        <a:xfrm rot="5400000">
          <a:off x="-139974" y="2584978"/>
          <a:ext cx="933165" cy="653215"/>
        </a:xfrm>
        <a:prstGeom prst="chevron">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Avenir Roman" panose="02000503020000020003" pitchFamily="2" charset="0"/>
            </a:rPr>
            <a:t>4</a:t>
          </a:r>
        </a:p>
      </dsp:txBody>
      <dsp:txXfrm rot="-5400000">
        <a:off x="2" y="2771611"/>
        <a:ext cx="653215" cy="279950"/>
      </dsp:txXfrm>
    </dsp:sp>
    <dsp:sp modelId="{EEF9A091-1207-E148-8AD1-17F6E11D1C46}">
      <dsp:nvSpPr>
        <dsp:cNvPr id="0" name=""/>
        <dsp:cNvSpPr/>
      </dsp:nvSpPr>
      <dsp:spPr>
        <a:xfrm rot="5400000">
          <a:off x="3334087" y="-235868"/>
          <a:ext cx="606557" cy="5968301"/>
        </a:xfrm>
        <a:prstGeom prst="round2SameRect">
          <a:avLst/>
        </a:prstGeom>
        <a:solidFill>
          <a:schemeClr val="lt1">
            <a:alpha val="90000"/>
            <a:hueOff val="0"/>
            <a:satOff val="0"/>
            <a:lumOff val="0"/>
            <a:alphaOff val="0"/>
          </a:schemeClr>
        </a:solidFill>
        <a:ln w="31750" cap="rnd" cmpd="sng" algn="ctr">
          <a:solidFill>
            <a:schemeClr val="accent5"/>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Tenir un registre référençant les différents traitements</a:t>
          </a:r>
        </a:p>
      </dsp:txBody>
      <dsp:txXfrm rot="-5400000">
        <a:off x="653215" y="2474614"/>
        <a:ext cx="5938691" cy="547337"/>
      </dsp:txXfrm>
    </dsp:sp>
    <dsp:sp modelId="{960F0EB0-9B2E-6B40-8E2F-AF61DD651ADB}">
      <dsp:nvSpPr>
        <dsp:cNvPr id="0" name=""/>
        <dsp:cNvSpPr/>
      </dsp:nvSpPr>
      <dsp:spPr>
        <a:xfrm rot="5400000">
          <a:off x="-139974" y="3398987"/>
          <a:ext cx="933165" cy="653215"/>
        </a:xfrm>
        <a:prstGeom prst="chevron">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fr-FR" sz="2200" b="1" kern="1200" dirty="0">
              <a:latin typeface="Avenir Roman" panose="02000503020000020003" pitchFamily="2" charset="0"/>
            </a:rPr>
            <a:t>5</a:t>
          </a:r>
        </a:p>
      </dsp:txBody>
      <dsp:txXfrm rot="-5400000">
        <a:off x="2" y="3585620"/>
        <a:ext cx="653215" cy="279950"/>
      </dsp:txXfrm>
    </dsp:sp>
    <dsp:sp modelId="{CAACF007-9ACC-894C-8A15-C2A4224EF9F6}">
      <dsp:nvSpPr>
        <dsp:cNvPr id="0" name=""/>
        <dsp:cNvSpPr/>
      </dsp:nvSpPr>
      <dsp:spPr>
        <a:xfrm rot="5400000">
          <a:off x="3334087" y="578140"/>
          <a:ext cx="606557" cy="5968301"/>
        </a:xfrm>
        <a:prstGeom prst="round2SameRect">
          <a:avLst/>
        </a:prstGeom>
        <a:solidFill>
          <a:schemeClr val="lt1">
            <a:alpha val="90000"/>
            <a:hueOff val="0"/>
            <a:satOff val="0"/>
            <a:lumOff val="0"/>
            <a:alphaOff val="0"/>
          </a:schemeClr>
        </a:solidFill>
        <a:ln w="31750" cap="rnd" cmpd="sng" algn="ctr">
          <a:solidFill>
            <a:schemeClr val="accent6"/>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Prendre en compte l’évolution</a:t>
          </a:r>
        </a:p>
        <a:p>
          <a:pPr marL="171450" lvl="1" indent="-171450" algn="l" defTabSz="800100">
            <a:lnSpc>
              <a:spcPct val="90000"/>
            </a:lnSpc>
            <a:spcBef>
              <a:spcPct val="0"/>
            </a:spcBef>
            <a:spcAft>
              <a:spcPct val="15000"/>
            </a:spcAft>
            <a:buChar char="•"/>
          </a:pPr>
          <a:r>
            <a:rPr lang="fr-FR" sz="1800" kern="1200" dirty="0">
              <a:latin typeface="Avenir Roman" panose="02000503020000020003" pitchFamily="2" charset="0"/>
            </a:rPr>
            <a:t>Assurer le maintien de mise en conformité</a:t>
          </a:r>
        </a:p>
      </dsp:txBody>
      <dsp:txXfrm rot="-5400000">
        <a:off x="653215" y="3288622"/>
        <a:ext cx="5938691" cy="547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D6012-A0E7-934C-9E08-8AC56ECE7DA5}">
      <dsp:nvSpPr>
        <dsp:cNvPr id="0" name=""/>
        <dsp:cNvSpPr/>
      </dsp:nvSpPr>
      <dsp:spPr>
        <a:xfrm>
          <a:off x="651122" y="-34550"/>
          <a:ext cx="5232579" cy="5232579"/>
        </a:xfrm>
        <a:prstGeom prst="circularArrow">
          <a:avLst>
            <a:gd name="adj1" fmla="val 5544"/>
            <a:gd name="adj2" fmla="val 330680"/>
            <a:gd name="adj3" fmla="val 14521407"/>
            <a:gd name="adj4" fmla="val 16947013"/>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64393-A4CE-194C-A989-EEEC856970EE}">
      <dsp:nvSpPr>
        <dsp:cNvPr id="0" name=""/>
        <dsp:cNvSpPr/>
      </dsp:nvSpPr>
      <dsp:spPr>
        <a:xfrm>
          <a:off x="2456143" y="1897"/>
          <a:ext cx="1622538" cy="81126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Description du traitement envisagé</a:t>
          </a:r>
        </a:p>
      </dsp:txBody>
      <dsp:txXfrm>
        <a:off x="2495746" y="41500"/>
        <a:ext cx="1543332" cy="732063"/>
      </dsp:txXfrm>
    </dsp:sp>
    <dsp:sp modelId="{DCE8EFC6-C3D7-C34C-8BB1-6C8DDB04C3DD}">
      <dsp:nvSpPr>
        <dsp:cNvPr id="0" name=""/>
        <dsp:cNvSpPr/>
      </dsp:nvSpPr>
      <dsp:spPr>
        <a:xfrm>
          <a:off x="4200704" y="842033"/>
          <a:ext cx="1622538" cy="811269"/>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Évaluation de la nécessité du traitement  </a:t>
          </a:r>
        </a:p>
      </dsp:txBody>
      <dsp:txXfrm>
        <a:off x="4240307" y="881636"/>
        <a:ext cx="1543332" cy="732063"/>
      </dsp:txXfrm>
    </dsp:sp>
    <dsp:sp modelId="{166E7628-63C7-7245-9EBB-327774FEAD15}">
      <dsp:nvSpPr>
        <dsp:cNvPr id="0" name=""/>
        <dsp:cNvSpPr/>
      </dsp:nvSpPr>
      <dsp:spPr>
        <a:xfrm>
          <a:off x="4631575" y="2729802"/>
          <a:ext cx="1622538" cy="811269"/>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Mesures envisagées en terme d’Accountability</a:t>
          </a:r>
        </a:p>
      </dsp:txBody>
      <dsp:txXfrm>
        <a:off x="4671178" y="2769405"/>
        <a:ext cx="1543332" cy="732063"/>
      </dsp:txXfrm>
    </dsp:sp>
    <dsp:sp modelId="{B740FD1F-E749-2F4C-90D8-2E23E92A606F}">
      <dsp:nvSpPr>
        <dsp:cNvPr id="0" name=""/>
        <dsp:cNvSpPr/>
      </dsp:nvSpPr>
      <dsp:spPr>
        <a:xfrm>
          <a:off x="3424301" y="4243676"/>
          <a:ext cx="1622538" cy="811269"/>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Évaluation des risques</a:t>
          </a:r>
        </a:p>
      </dsp:txBody>
      <dsp:txXfrm>
        <a:off x="3463904" y="4283279"/>
        <a:ext cx="1543332" cy="732063"/>
      </dsp:txXfrm>
    </dsp:sp>
    <dsp:sp modelId="{4B09904B-3129-704B-ACBB-A301903E5CE6}">
      <dsp:nvSpPr>
        <dsp:cNvPr id="0" name=""/>
        <dsp:cNvSpPr/>
      </dsp:nvSpPr>
      <dsp:spPr>
        <a:xfrm>
          <a:off x="1487985" y="4243676"/>
          <a:ext cx="1622538" cy="811269"/>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Mesures envisagées pour limiter ces risques</a:t>
          </a:r>
        </a:p>
      </dsp:txBody>
      <dsp:txXfrm>
        <a:off x="1527588" y="4283279"/>
        <a:ext cx="1543332" cy="732063"/>
      </dsp:txXfrm>
    </dsp:sp>
    <dsp:sp modelId="{52D5B240-8D9E-784D-903D-A8109BA0A3C7}">
      <dsp:nvSpPr>
        <dsp:cNvPr id="0" name=""/>
        <dsp:cNvSpPr/>
      </dsp:nvSpPr>
      <dsp:spPr>
        <a:xfrm>
          <a:off x="280711" y="2729802"/>
          <a:ext cx="1622538" cy="81126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Documentation</a:t>
          </a:r>
        </a:p>
      </dsp:txBody>
      <dsp:txXfrm>
        <a:off x="320314" y="2769405"/>
        <a:ext cx="1543332" cy="732063"/>
      </dsp:txXfrm>
    </dsp:sp>
    <dsp:sp modelId="{E0B4D564-29C0-DE48-A146-257AB12DC974}">
      <dsp:nvSpPr>
        <dsp:cNvPr id="0" name=""/>
        <dsp:cNvSpPr/>
      </dsp:nvSpPr>
      <dsp:spPr>
        <a:xfrm>
          <a:off x="711582" y="842033"/>
          <a:ext cx="1622538" cy="811269"/>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fr-FR" sz="1300" kern="1200" dirty="0">
              <a:latin typeface="Avenir Roman" panose="02000503020000020003" pitchFamily="2" charset="0"/>
            </a:rPr>
            <a:t>Suivi de l'analyse et révision</a:t>
          </a:r>
        </a:p>
      </dsp:txBody>
      <dsp:txXfrm>
        <a:off x="751185" y="881636"/>
        <a:ext cx="1543332" cy="732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79654-A04A-034C-A3EB-CAE19B9B6F39}">
      <dsp:nvSpPr>
        <dsp:cNvPr id="0" name=""/>
        <dsp:cNvSpPr/>
      </dsp:nvSpPr>
      <dsp:spPr>
        <a:xfrm>
          <a:off x="1835302" y="330538"/>
          <a:ext cx="4551680" cy="4551680"/>
        </a:xfrm>
        <a:prstGeom prst="pie">
          <a:avLst>
            <a:gd name="adj1" fmla="val 16200000"/>
            <a:gd name="adj2" fmla="val 19285716"/>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PROACTIVITÉ</a:t>
          </a:r>
        </a:p>
      </dsp:txBody>
      <dsp:txXfrm>
        <a:off x="4226560" y="753194"/>
        <a:ext cx="1083733" cy="866986"/>
      </dsp:txXfrm>
    </dsp:sp>
    <dsp:sp modelId="{31B17F31-A538-9043-B3EC-2DC897529B42}">
      <dsp:nvSpPr>
        <dsp:cNvPr id="0" name=""/>
        <dsp:cNvSpPr/>
      </dsp:nvSpPr>
      <dsp:spPr>
        <a:xfrm>
          <a:off x="1893823" y="403690"/>
          <a:ext cx="4551680" cy="4551680"/>
        </a:xfrm>
        <a:prstGeom prst="pie">
          <a:avLst>
            <a:gd name="adj1" fmla="val 19285716"/>
            <a:gd name="adj2" fmla="val 771428"/>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PROTECTION PAR DÉFAUT</a:t>
          </a:r>
        </a:p>
      </dsp:txBody>
      <dsp:txXfrm>
        <a:off x="4985173" y="2053674"/>
        <a:ext cx="1246293" cy="758613"/>
      </dsp:txXfrm>
    </dsp:sp>
    <dsp:sp modelId="{FCF7ABCB-197A-3149-9037-81E9AD9B4E86}">
      <dsp:nvSpPr>
        <dsp:cNvPr id="0" name=""/>
        <dsp:cNvSpPr/>
      </dsp:nvSpPr>
      <dsp:spPr>
        <a:xfrm>
          <a:off x="1872691" y="495808"/>
          <a:ext cx="4551680" cy="4551680"/>
        </a:xfrm>
        <a:prstGeom prst="pie">
          <a:avLst>
            <a:gd name="adj1" fmla="val 771428"/>
            <a:gd name="adj2" fmla="val 3857143"/>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PROTECTION PAR CONCEPTION</a:t>
          </a:r>
        </a:p>
      </dsp:txBody>
      <dsp:txXfrm>
        <a:off x="4795520" y="3191594"/>
        <a:ext cx="1083733" cy="839893"/>
      </dsp:txXfrm>
    </dsp:sp>
    <dsp:sp modelId="{9AD5351D-F907-0C45-8DD1-CB07DD062153}">
      <dsp:nvSpPr>
        <dsp:cNvPr id="0" name=""/>
        <dsp:cNvSpPr/>
      </dsp:nvSpPr>
      <dsp:spPr>
        <a:xfrm>
          <a:off x="1788159" y="536448"/>
          <a:ext cx="4551680" cy="4551680"/>
        </a:xfrm>
        <a:prstGeom prst="pie">
          <a:avLst>
            <a:gd name="adj1" fmla="val 3857226"/>
            <a:gd name="adj2" fmla="val 6942858"/>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SOMME POSITIVE</a:t>
          </a:r>
        </a:p>
      </dsp:txBody>
      <dsp:txXfrm>
        <a:off x="3535679" y="4112768"/>
        <a:ext cx="1056640" cy="758613"/>
      </dsp:txXfrm>
    </dsp:sp>
    <dsp:sp modelId="{BD3B7DDF-FBEF-CF46-8190-B6561B9AAED3}">
      <dsp:nvSpPr>
        <dsp:cNvPr id="0" name=""/>
        <dsp:cNvSpPr/>
      </dsp:nvSpPr>
      <dsp:spPr>
        <a:xfrm>
          <a:off x="1703628" y="495808"/>
          <a:ext cx="4551680" cy="4551680"/>
        </a:xfrm>
        <a:prstGeom prst="pie">
          <a:avLst>
            <a:gd name="adj1" fmla="val 6942858"/>
            <a:gd name="adj2" fmla="val 10028574"/>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PROTECTION DE BOUT EN BOUT</a:t>
          </a:r>
        </a:p>
      </dsp:txBody>
      <dsp:txXfrm>
        <a:off x="2248746" y="3191594"/>
        <a:ext cx="1083733" cy="839893"/>
      </dsp:txXfrm>
    </dsp:sp>
    <dsp:sp modelId="{E140F9A0-741C-744B-90A4-476FDA63C511}">
      <dsp:nvSpPr>
        <dsp:cNvPr id="0" name=""/>
        <dsp:cNvSpPr/>
      </dsp:nvSpPr>
      <dsp:spPr>
        <a:xfrm>
          <a:off x="1682495" y="403690"/>
          <a:ext cx="4551680" cy="4551680"/>
        </a:xfrm>
        <a:prstGeom prst="pie">
          <a:avLst>
            <a:gd name="adj1" fmla="val 10028574"/>
            <a:gd name="adj2" fmla="val 13114284"/>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VISIBILITÉ ET TRANSPARENCE</a:t>
          </a:r>
        </a:p>
      </dsp:txBody>
      <dsp:txXfrm>
        <a:off x="1896533" y="2053674"/>
        <a:ext cx="1246293" cy="758613"/>
      </dsp:txXfrm>
    </dsp:sp>
    <dsp:sp modelId="{0659A955-C31A-DA4F-B9AB-575C10E91404}">
      <dsp:nvSpPr>
        <dsp:cNvPr id="0" name=""/>
        <dsp:cNvSpPr/>
      </dsp:nvSpPr>
      <dsp:spPr>
        <a:xfrm>
          <a:off x="1741017" y="330538"/>
          <a:ext cx="4551680" cy="4551680"/>
        </a:xfrm>
        <a:prstGeom prst="pie">
          <a:avLst>
            <a:gd name="adj1" fmla="val 13114284"/>
            <a:gd name="adj2" fmla="val 1620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Avenir Roman" panose="02000503020000020003" pitchFamily="2" charset="0"/>
            </a:rPr>
            <a:t>SOUVERAINETÉ DE L’INDIVIDU</a:t>
          </a:r>
        </a:p>
      </dsp:txBody>
      <dsp:txXfrm>
        <a:off x="2817706" y="753194"/>
        <a:ext cx="1083733" cy="866986"/>
      </dsp:txXfrm>
    </dsp:sp>
    <dsp:sp modelId="{D04D068D-F1FB-4246-B155-D5176B780247}">
      <dsp:nvSpPr>
        <dsp:cNvPr id="0" name=""/>
        <dsp:cNvSpPr/>
      </dsp:nvSpPr>
      <dsp:spPr>
        <a:xfrm>
          <a:off x="1553304" y="48767"/>
          <a:ext cx="5115221" cy="5115221"/>
        </a:xfrm>
        <a:prstGeom prst="circularArrow">
          <a:avLst>
            <a:gd name="adj1" fmla="val 5085"/>
            <a:gd name="adj2" fmla="val 327528"/>
            <a:gd name="adj3" fmla="val 18957827"/>
            <a:gd name="adj4" fmla="val 16200343"/>
            <a:gd name="adj5" fmla="val 5932"/>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67DF305-133E-9B4D-8170-5CD4626392E0}">
      <dsp:nvSpPr>
        <dsp:cNvPr id="0" name=""/>
        <dsp:cNvSpPr/>
      </dsp:nvSpPr>
      <dsp:spPr>
        <a:xfrm>
          <a:off x="1612194" y="122243"/>
          <a:ext cx="5115221" cy="5115221"/>
        </a:xfrm>
        <a:prstGeom prst="circularArrow">
          <a:avLst>
            <a:gd name="adj1" fmla="val 5085"/>
            <a:gd name="adj2" fmla="val 327528"/>
            <a:gd name="adj3" fmla="val 443744"/>
            <a:gd name="adj4" fmla="val 19285776"/>
            <a:gd name="adj5" fmla="val 5932"/>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797BA44-BB9C-5B41-B168-65EC32C95F0C}">
      <dsp:nvSpPr>
        <dsp:cNvPr id="0" name=""/>
        <dsp:cNvSpPr/>
      </dsp:nvSpPr>
      <dsp:spPr>
        <a:xfrm>
          <a:off x="1590986" y="214147"/>
          <a:ext cx="5115221" cy="5115221"/>
        </a:xfrm>
        <a:prstGeom prst="circularArrow">
          <a:avLst>
            <a:gd name="adj1" fmla="val 5085"/>
            <a:gd name="adj2" fmla="val 327528"/>
            <a:gd name="adj3" fmla="val 3529100"/>
            <a:gd name="adj4" fmla="val 770764"/>
            <a:gd name="adj5" fmla="val 5932"/>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2A054513-58EF-E748-9736-1419DD3D4F0A}">
      <dsp:nvSpPr>
        <dsp:cNvPr id="0" name=""/>
        <dsp:cNvSpPr/>
      </dsp:nvSpPr>
      <dsp:spPr>
        <a:xfrm>
          <a:off x="1506389" y="254558"/>
          <a:ext cx="5115221" cy="5115221"/>
        </a:xfrm>
        <a:prstGeom prst="circularArrow">
          <a:avLst>
            <a:gd name="adj1" fmla="val 5085"/>
            <a:gd name="adj2" fmla="val 327528"/>
            <a:gd name="adj3" fmla="val 6615046"/>
            <a:gd name="adj4" fmla="val 3857426"/>
            <a:gd name="adj5" fmla="val 5932"/>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14DD940A-4F68-C145-B2A8-F2B31B64132F}">
      <dsp:nvSpPr>
        <dsp:cNvPr id="0" name=""/>
        <dsp:cNvSpPr/>
      </dsp:nvSpPr>
      <dsp:spPr>
        <a:xfrm>
          <a:off x="1421791" y="214147"/>
          <a:ext cx="5115221" cy="5115221"/>
        </a:xfrm>
        <a:prstGeom prst="circularArrow">
          <a:avLst>
            <a:gd name="adj1" fmla="val 5085"/>
            <a:gd name="adj2" fmla="val 327528"/>
            <a:gd name="adj3" fmla="val 9701707"/>
            <a:gd name="adj4" fmla="val 6943371"/>
            <a:gd name="adj5" fmla="val 5932"/>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78C956D-943F-0E43-BA40-E57C22A0B1AC}">
      <dsp:nvSpPr>
        <dsp:cNvPr id="0" name=""/>
        <dsp:cNvSpPr/>
      </dsp:nvSpPr>
      <dsp:spPr>
        <a:xfrm>
          <a:off x="1400584" y="122243"/>
          <a:ext cx="5115221" cy="5115221"/>
        </a:xfrm>
        <a:prstGeom prst="circularArrow">
          <a:avLst>
            <a:gd name="adj1" fmla="val 5085"/>
            <a:gd name="adj2" fmla="val 327528"/>
            <a:gd name="adj3" fmla="val 12786695"/>
            <a:gd name="adj4" fmla="val 10028727"/>
            <a:gd name="adj5" fmla="val 5932"/>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C5E1318-8D75-EC43-9081-DF26F4DAB820}">
      <dsp:nvSpPr>
        <dsp:cNvPr id="0" name=""/>
        <dsp:cNvSpPr/>
      </dsp:nvSpPr>
      <dsp:spPr>
        <a:xfrm>
          <a:off x="1459473" y="48767"/>
          <a:ext cx="5115221" cy="5115221"/>
        </a:xfrm>
        <a:prstGeom prst="circularArrow">
          <a:avLst>
            <a:gd name="adj1" fmla="val 5085"/>
            <a:gd name="adj2" fmla="val 327528"/>
            <a:gd name="adj3" fmla="val 15872129"/>
            <a:gd name="adj4" fmla="val 13114645"/>
            <a:gd name="adj5" fmla="val 5932"/>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0653D-861E-A34B-89BC-4173BA060D3B}" type="datetimeFigureOut">
              <a:rPr lang="fr-FR" smtClean="0"/>
              <a:t>31/10/2020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D3097-6056-A840-B174-ACB65430D0F9}" type="slidenum">
              <a:rPr lang="fr-FR" smtClean="0"/>
              <a:t>‹N°›</a:t>
            </a:fld>
            <a:endParaRPr lang="fr-FR"/>
          </a:p>
        </p:txBody>
      </p:sp>
    </p:spTree>
    <p:extLst>
      <p:ext uri="{BB962C8B-B14F-4D97-AF65-F5344CB8AC3E}">
        <p14:creationId xmlns:p14="http://schemas.microsoft.com/office/powerpoint/2010/main" val="4241293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[M] </a:t>
            </a:r>
            <a:r>
              <a:rPr lang="fr-FR" b="0" dirty="0">
                <a:sym typeface="Wingdings" pitchFamily="2" charset="2"/>
              </a:rPr>
              <a:t></a:t>
            </a:r>
            <a:r>
              <a:rPr lang="fr-FR" b="0" dirty="0"/>
              <a:t> Présentation</a:t>
            </a: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a:t>
            </a:fld>
            <a:endParaRPr lang="fr-FR"/>
          </a:p>
        </p:txBody>
      </p:sp>
    </p:spTree>
    <p:extLst>
      <p:ext uri="{BB962C8B-B14F-4D97-AF65-F5344CB8AC3E}">
        <p14:creationId xmlns:p14="http://schemas.microsoft.com/office/powerpoint/2010/main" val="2749211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[W &amp; M]</a:t>
            </a:r>
          </a:p>
          <a:p>
            <a:pPr rtl="0"/>
            <a:r>
              <a:rPr lang="fr-FR" sz="1200" b="0" i="0" u="none" strike="noStrike" kern="1200" dirty="0">
                <a:solidFill>
                  <a:schemeClr val="tx1"/>
                </a:solidFill>
                <a:effectLst/>
                <a:latin typeface="+mn-lt"/>
                <a:ea typeface="+mn-ea"/>
                <a:cs typeface="+mn-cs"/>
              </a:rPr>
              <a:t>[W] Les principes de Privacy by Design et Privacy by Default sont au cœur du RGPD.</a:t>
            </a:r>
            <a:endParaRPr lang="fr-FR" b="0" dirty="0">
              <a:effectLst/>
            </a:endParaRPr>
          </a:p>
          <a:p>
            <a:pPr rtl="0"/>
            <a:r>
              <a:rPr lang="fr-FR" sz="1200" b="0" i="0" u="none" strike="noStrike" kern="1200" dirty="0">
                <a:solidFill>
                  <a:schemeClr val="tx1"/>
                </a:solidFill>
                <a:effectLst/>
                <a:latin typeface="+mn-lt"/>
                <a:ea typeface="+mn-ea"/>
                <a:cs typeface="+mn-cs"/>
              </a:rPr>
              <a:t>Le principe de Privacy by Design vise à </a:t>
            </a:r>
            <a:r>
              <a:rPr lang="fr-FR" sz="1200" b="1" i="0" u="none" strike="noStrike" kern="1200" dirty="0">
                <a:solidFill>
                  <a:schemeClr val="tx1"/>
                </a:solidFill>
                <a:effectLst/>
                <a:latin typeface="+mn-lt"/>
                <a:ea typeface="+mn-ea"/>
                <a:cs typeface="+mn-cs"/>
              </a:rPr>
              <a:t>intégrer la protection des données dès la conception </a:t>
            </a:r>
            <a:r>
              <a:rPr lang="fr-FR" sz="1200" b="0" i="0" u="none" strike="noStrike" kern="1200" dirty="0">
                <a:solidFill>
                  <a:schemeClr val="tx1"/>
                </a:solidFill>
                <a:effectLst/>
                <a:latin typeface="+mn-lt"/>
                <a:ea typeface="+mn-ea"/>
                <a:cs typeface="+mn-cs"/>
              </a:rPr>
              <a:t>d’un projet, d’un service, ou de tout autre biais manipulant des données personnelles. Les </a:t>
            </a:r>
            <a:r>
              <a:rPr lang="fr-FR" sz="1200" b="1" i="0" u="none" strike="noStrike" kern="1200" dirty="0">
                <a:solidFill>
                  <a:schemeClr val="tx1"/>
                </a:solidFill>
                <a:effectLst/>
                <a:latin typeface="+mn-lt"/>
                <a:ea typeface="+mn-ea"/>
                <a:cs typeface="+mn-cs"/>
              </a:rPr>
              <a:t>mesures nécessaires au traitement des informations personnelles</a:t>
            </a:r>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doivent être prises en amont</a:t>
            </a:r>
            <a:r>
              <a:rPr lang="fr-FR" sz="1200" b="0" i="0" u="none" strike="noStrike" kern="1200" dirty="0">
                <a:solidFill>
                  <a:schemeClr val="tx1"/>
                </a:solidFill>
                <a:effectLst/>
                <a:latin typeface="+mn-lt"/>
                <a:ea typeface="+mn-ea"/>
                <a:cs typeface="+mn-cs"/>
              </a:rPr>
              <a:t> par l’entreprise.</a:t>
            </a:r>
            <a:endParaRPr lang="fr-FR" b="0" dirty="0">
              <a:effectLst/>
            </a:endParaRPr>
          </a:p>
          <a:p>
            <a:pPr rtl="0"/>
            <a:r>
              <a:rPr lang="fr-FR" sz="1200" b="0" i="1" u="none" strike="noStrike" kern="1200" dirty="0">
                <a:solidFill>
                  <a:schemeClr val="tx1"/>
                </a:solidFill>
                <a:effectLst/>
                <a:latin typeface="+mn-lt"/>
                <a:ea typeface="+mn-ea"/>
                <a:cs typeface="+mn-cs"/>
              </a:rPr>
              <a:t>Privacy by Default</a:t>
            </a:r>
            <a:r>
              <a:rPr lang="fr-FR" sz="1200" b="0" i="0" u="none" strike="noStrike" kern="1200" dirty="0">
                <a:solidFill>
                  <a:schemeClr val="tx1"/>
                </a:solidFill>
                <a:effectLst/>
                <a:latin typeface="+mn-lt"/>
                <a:ea typeface="+mn-ea"/>
                <a:cs typeface="+mn-cs"/>
              </a:rPr>
              <a:t> est le corollaire du </a:t>
            </a:r>
            <a:r>
              <a:rPr lang="fr-FR" sz="1200" b="0" i="1" u="none" strike="noStrike" kern="1200" dirty="0">
                <a:solidFill>
                  <a:schemeClr val="tx1"/>
                </a:solidFill>
                <a:effectLst/>
                <a:latin typeface="+mn-lt"/>
                <a:ea typeface="+mn-ea"/>
                <a:cs typeface="+mn-cs"/>
              </a:rPr>
              <a:t>Privacy by Design</a:t>
            </a:r>
            <a:r>
              <a:rPr lang="fr-FR" sz="1200" b="0" i="0" u="none" strike="noStrike" kern="1200" dirty="0">
                <a:solidFill>
                  <a:schemeClr val="tx1"/>
                </a:solidFill>
                <a:effectLst/>
                <a:latin typeface="+mn-lt"/>
                <a:ea typeface="+mn-ea"/>
                <a:cs typeface="+mn-cs"/>
              </a:rPr>
              <a:t>. Il désigne le responsable du traitement comme garant du plus haut niveau de confidentialité des données personnelles des personnes concernées. </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[W] Ces 2 principes visent à rappeler aux entreprises la nécessité de prévoir les mesures de protection élémentaires dès la conception d’un projet impliquant le traitement de données à caractère personnel</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[M] Ils sont illustrés par 7 principes : </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Principe de proactivité</a:t>
            </a:r>
            <a:r>
              <a:rPr lang="fr-FR" sz="1200" b="0" i="0" u="none" strike="noStrike" kern="1200" dirty="0">
                <a:solidFill>
                  <a:schemeClr val="tx1"/>
                </a:solidFill>
                <a:effectLst/>
                <a:latin typeface="+mn-lt"/>
                <a:ea typeface="+mn-ea"/>
                <a:cs typeface="+mn-cs"/>
              </a:rPr>
              <a:t> : Des mesures préventives doivent être prises à l’encontre des risques d’atteinte à la vie privée.</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 Principe de protection par défaut</a:t>
            </a:r>
            <a:r>
              <a:rPr lang="fr-FR" sz="1200" b="0" i="0" u="none" strike="noStrike" kern="1200" dirty="0">
                <a:solidFill>
                  <a:schemeClr val="tx1"/>
                </a:solidFill>
                <a:effectLst/>
                <a:latin typeface="+mn-lt"/>
                <a:ea typeface="+mn-ea"/>
                <a:cs typeface="+mn-cs"/>
              </a:rPr>
              <a:t> : Une protection systématique et implicite des données personnelles doit être mise en place</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 Principe de protection par construction</a:t>
            </a:r>
            <a:r>
              <a:rPr lang="fr-FR" sz="1200" b="0" i="0" u="none" strike="noStrike" kern="1200" dirty="0">
                <a:solidFill>
                  <a:schemeClr val="tx1"/>
                </a:solidFill>
                <a:effectLst/>
                <a:latin typeface="+mn-lt"/>
                <a:ea typeface="+mn-ea"/>
                <a:cs typeface="+mn-cs"/>
              </a:rPr>
              <a:t> : la protection des données doit être intégrée dès la conception des systèmes</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 Principe de somme positive</a:t>
            </a:r>
            <a:r>
              <a:rPr lang="fr-FR" sz="1200" b="0" i="0" u="none" strike="noStrike" kern="1200" dirty="0">
                <a:solidFill>
                  <a:schemeClr val="tx1"/>
                </a:solidFill>
                <a:effectLst/>
                <a:latin typeface="+mn-lt"/>
                <a:ea typeface="+mn-ea"/>
                <a:cs typeface="+mn-cs"/>
              </a:rPr>
              <a:t> : Il faut que tous les effectifs de l’organisme considèrent la protection intégrée de la vie privée comme une valeur ajoutée</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Principe de protection de bout en bout</a:t>
            </a:r>
            <a:r>
              <a:rPr lang="fr-FR" sz="1200" b="0" i="0" u="none" strike="noStrike" kern="1200" dirty="0">
                <a:solidFill>
                  <a:schemeClr val="tx1"/>
                </a:solidFill>
                <a:effectLst/>
                <a:latin typeface="+mn-lt"/>
                <a:ea typeface="+mn-ea"/>
                <a:cs typeface="+mn-cs"/>
              </a:rPr>
              <a:t> : Les données doivent être sécurisées et protégées durant toute leur </a:t>
            </a:r>
            <a:r>
              <a:rPr lang="fr-FR" sz="1200" b="0" i="0" u="none" strike="noStrike" kern="1200" dirty="0" err="1">
                <a:solidFill>
                  <a:schemeClr val="tx1"/>
                </a:solidFill>
                <a:effectLst/>
                <a:latin typeface="+mn-lt"/>
                <a:ea typeface="+mn-ea"/>
                <a:cs typeface="+mn-cs"/>
              </a:rPr>
              <a:t>existance</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 Principe de visibilité et de transparence </a:t>
            </a:r>
            <a:r>
              <a:rPr lang="fr-FR" sz="1200" b="0" i="0" u="none" strike="noStrike" kern="1200" dirty="0">
                <a:solidFill>
                  <a:schemeClr val="tx1"/>
                </a:solidFill>
                <a:effectLst/>
                <a:latin typeface="+mn-lt"/>
                <a:ea typeface="+mn-ea"/>
                <a:cs typeface="+mn-cs"/>
              </a:rPr>
              <a:t>: Le traitement doit être conforme aux objectifs établis, sous réserve de vérification indépendante</a:t>
            </a:r>
            <a:endParaRPr lang="fr-FR" b="0" dirty="0">
              <a:effectLst/>
            </a:endParaRPr>
          </a:p>
          <a:p>
            <a:pPr rtl="0"/>
            <a:r>
              <a:rPr lang="fr-FR" sz="1200" b="0" i="0" u="none" strike="noStrike" kern="1200" dirty="0">
                <a:solidFill>
                  <a:schemeClr val="tx1"/>
                </a:solidFill>
                <a:effectLst/>
                <a:latin typeface="+mn-lt"/>
                <a:ea typeface="+mn-ea"/>
                <a:cs typeface="+mn-cs"/>
              </a:rPr>
              <a:t>•</a:t>
            </a:r>
            <a:r>
              <a:rPr lang="fr-FR" sz="1200" b="1" i="0" u="sng" kern="1200" dirty="0">
                <a:solidFill>
                  <a:schemeClr val="tx1"/>
                </a:solidFill>
                <a:effectLst/>
                <a:latin typeface="+mn-lt"/>
                <a:ea typeface="+mn-ea"/>
                <a:cs typeface="+mn-cs"/>
              </a:rPr>
              <a:t> Principe de souveraineté de l’individu</a:t>
            </a:r>
            <a:r>
              <a:rPr lang="fr-FR" sz="1200" b="0" i="0" u="none" strike="noStrike" kern="1200" dirty="0">
                <a:solidFill>
                  <a:schemeClr val="tx1"/>
                </a:solidFill>
                <a:effectLst/>
                <a:latin typeface="+mn-lt"/>
                <a:ea typeface="+mn-ea"/>
                <a:cs typeface="+mn-cs"/>
              </a:rPr>
              <a:t> : les intérêts des individus doivent être garantis par des mesures implicites et strictes</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[W] Pour mettre en œuvre ces principe au sein de l’entreprise, il est important de sensibiliser et former les équipes, par le biais de formations en ligne par exemple, comme c’est le cas pour certains d’entre nous (en contrat pro).</a:t>
            </a:r>
            <a:endParaRPr lang="fr-FR" b="0" dirty="0">
              <a:effectLst/>
            </a:endParaRPr>
          </a:p>
          <a:p>
            <a:pPr rtl="0"/>
            <a:r>
              <a:rPr lang="fr-FR" sz="1200" b="0" i="0" u="none" strike="noStrike" kern="1200" dirty="0">
                <a:solidFill>
                  <a:schemeClr val="tx1"/>
                </a:solidFill>
                <a:effectLst/>
                <a:latin typeface="+mn-lt"/>
                <a:ea typeface="+mn-ea"/>
                <a:cs typeface="+mn-cs"/>
              </a:rPr>
              <a:t>[W] Techniquement, on peut mettre en place une pseudonymisation des données : le remplacement de certaines données à caractère personnel par un pseudonyme. Ceci permet de rendre la personne concernée par les données </a:t>
            </a:r>
            <a:r>
              <a:rPr lang="fr-FR" sz="1200" b="0" i="0" u="none" strike="noStrike" kern="1200" dirty="0" err="1">
                <a:solidFill>
                  <a:schemeClr val="tx1"/>
                </a:solidFill>
                <a:effectLst/>
                <a:latin typeface="+mn-lt"/>
                <a:ea typeface="+mn-ea"/>
                <a:cs typeface="+mn-cs"/>
              </a:rPr>
              <a:t>inindentifiable</a:t>
            </a:r>
            <a:r>
              <a:rPr lang="fr-FR" sz="1200" b="0" i="0" u="none" strike="noStrike" kern="1200" dirty="0">
                <a:solidFill>
                  <a:schemeClr val="tx1"/>
                </a:solidFill>
                <a:effectLst/>
                <a:latin typeface="+mn-lt"/>
                <a:ea typeface="+mn-ea"/>
                <a:cs typeface="+mn-cs"/>
              </a:rPr>
              <a:t>, et donc de protéger sa vie privée. Les données sont dissociées de la personne.</a:t>
            </a:r>
            <a:endParaRPr lang="fr-FR" b="0" dirty="0">
              <a:effectLst/>
            </a:endParaRPr>
          </a:p>
          <a:p>
            <a:pPr rtl="0"/>
            <a:r>
              <a:rPr lang="fr-FR" sz="1200" b="0" i="0" u="none" strike="noStrike" kern="1200" dirty="0">
                <a:solidFill>
                  <a:schemeClr val="tx1"/>
                </a:solidFill>
                <a:effectLst/>
                <a:latin typeface="+mn-lt"/>
                <a:ea typeface="+mn-ea"/>
                <a:cs typeface="+mn-cs"/>
              </a:rPr>
              <a:t>[M] On peut aussi minimiser les données, en utilisant uniquement les données personnelles, adéquates, pertinentes et limitées au vu de la finalité</a:t>
            </a:r>
            <a:endParaRPr lang="fr-FR" b="0" dirty="0">
              <a:effectLst/>
            </a:endParaRPr>
          </a:p>
          <a:p>
            <a:pPr rtl="0"/>
            <a:r>
              <a:rPr lang="fr-FR" sz="1200" b="0" i="0" u="none" strike="noStrike" kern="1200" dirty="0">
                <a:solidFill>
                  <a:schemeClr val="tx1"/>
                </a:solidFill>
                <a:effectLst/>
                <a:latin typeface="+mn-lt"/>
                <a:ea typeface="+mn-ea"/>
                <a:cs typeface="+mn-cs"/>
              </a:rPr>
              <a:t>[M] Ou encore les chiffrer</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10</a:t>
            </a:fld>
            <a:endParaRPr lang="fr-FR"/>
          </a:p>
        </p:txBody>
      </p:sp>
    </p:spTree>
    <p:extLst>
      <p:ext uri="{BB962C8B-B14F-4D97-AF65-F5344CB8AC3E}">
        <p14:creationId xmlns:p14="http://schemas.microsoft.com/office/powerpoint/2010/main" val="98877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[C] Cependant, avec la définition relativement large de donnée personnelle dans le RGPD, il semble complexe de concilier les principes d’Open Data et de protection de la vie privée.</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[C] Une première solution permettant de concilier Open Data et RGPD, serait l’anonymisation.</a:t>
            </a:r>
            <a:endParaRPr lang="fr-FR" b="0" dirty="0">
              <a:effectLst/>
            </a:endParaRPr>
          </a:p>
          <a:p>
            <a:pPr rtl="0"/>
            <a:r>
              <a:rPr lang="fr-FR" sz="1200" b="0" i="0" u="none" strike="noStrike" kern="1200" dirty="0">
                <a:solidFill>
                  <a:schemeClr val="tx1"/>
                </a:solidFill>
                <a:effectLst/>
                <a:latin typeface="+mn-lt"/>
                <a:ea typeface="+mn-ea"/>
                <a:cs typeface="+mn-cs"/>
              </a:rPr>
              <a:t>Anonymisation = traitement qui consiste à utiliser un ensemble de techniques de manière à rendre impossible toute identification de la personne par quelque moyen que ce soit et ce de manière irréversible.</a:t>
            </a:r>
            <a:endParaRPr lang="fr-FR" b="0" dirty="0">
              <a:effectLst/>
            </a:endParaRPr>
          </a:p>
          <a:p>
            <a:pPr rtl="0"/>
            <a:r>
              <a:rPr lang="fr-FR" sz="1200" b="0" i="0" u="none" strike="noStrike" kern="1200" dirty="0">
                <a:solidFill>
                  <a:schemeClr val="tx1"/>
                </a:solidFill>
                <a:effectLst/>
                <a:latin typeface="+mn-lt"/>
                <a:ea typeface="+mn-ea"/>
                <a:cs typeface="+mn-cs"/>
              </a:rPr>
              <a:t>Ainsi, le RGPD ne s’appliquerait plus aux données ouvertes, puisqu’elles ne sont plus personnelles.</a:t>
            </a:r>
            <a:endParaRPr lang="fr-FR" b="0" dirty="0">
              <a:effectLst/>
            </a:endParaRPr>
          </a:p>
          <a:p>
            <a:pPr rtl="0"/>
            <a:r>
              <a:rPr lang="fr-FR" sz="1200" b="0" i="0" u="none" strike="noStrike" kern="1200" dirty="0">
                <a:solidFill>
                  <a:schemeClr val="tx1"/>
                </a:solidFill>
                <a:effectLst/>
                <a:latin typeface="+mn-lt"/>
                <a:ea typeface="+mn-ea"/>
                <a:cs typeface="+mn-cs"/>
              </a:rPr>
              <a:t>Cependant, c’est une pratique relativement coûteuse, et les organismes publics ne bénéficient d’aucune dotation pour la mise en </a:t>
            </a:r>
            <a:r>
              <a:rPr lang="fr-FR" sz="1200" b="0" i="0" u="none" strike="noStrike" kern="1200" dirty="0" err="1">
                <a:solidFill>
                  <a:schemeClr val="tx1"/>
                </a:solidFill>
                <a:effectLst/>
                <a:latin typeface="+mn-lt"/>
                <a:ea typeface="+mn-ea"/>
                <a:cs typeface="+mn-cs"/>
              </a:rPr>
              <a:t>oeure</a:t>
            </a:r>
            <a:r>
              <a:rPr lang="fr-FR" sz="1200" b="0" i="0" u="none" strike="noStrike" kern="1200" dirty="0">
                <a:solidFill>
                  <a:schemeClr val="tx1"/>
                </a:solidFill>
                <a:effectLst/>
                <a:latin typeface="+mn-lt"/>
                <a:ea typeface="+mn-ea"/>
                <a:cs typeface="+mn-cs"/>
              </a:rPr>
              <a:t> du RGPD. De plus, l’utilité de certaines données se trouve réduite fois </a:t>
            </a:r>
            <a:r>
              <a:rPr lang="fr-FR" sz="1200" b="0" i="0" u="none" strike="noStrike" kern="1200" dirty="0" err="1">
                <a:solidFill>
                  <a:schemeClr val="tx1"/>
                </a:solidFill>
                <a:effectLst/>
                <a:latin typeface="+mn-lt"/>
                <a:ea typeface="+mn-ea"/>
                <a:cs typeface="+mn-cs"/>
              </a:rPr>
              <a:t>anonymées</a:t>
            </a:r>
            <a:r>
              <a:rPr lang="fr-FR" sz="1200" b="0" i="0" u="none" strike="noStrike" kern="1200" dirty="0">
                <a:solidFill>
                  <a:schemeClr val="tx1"/>
                </a:solidFill>
                <a:effectLst/>
                <a:latin typeface="+mn-lt"/>
                <a:ea typeface="+mn-ea"/>
                <a:cs typeface="+mn-cs"/>
              </a:rPr>
              <a:t>.</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[C] Une solution alternative serait de distinguer des groupes d’utilisateurs, disposant de droits d’accès aux données différents :</a:t>
            </a:r>
            <a:endParaRPr lang="fr-FR" b="0" dirty="0">
              <a:effectLst/>
            </a:endParaRPr>
          </a:p>
          <a:p>
            <a:pPr rtl="0"/>
            <a:r>
              <a:rPr lang="fr-FR" sz="1200" b="0" i="0" u="none" strike="noStrike" kern="1200" dirty="0">
                <a:solidFill>
                  <a:schemeClr val="tx1"/>
                </a:solidFill>
                <a:effectLst/>
                <a:latin typeface="+mn-lt"/>
                <a:ea typeface="+mn-ea"/>
                <a:cs typeface="+mn-cs"/>
              </a:rPr>
              <a:t>1. Le service émetteur de l’administration concernée (habilité à une consultation totale)</a:t>
            </a:r>
            <a:endParaRPr lang="fr-FR" b="0" dirty="0">
              <a:effectLst/>
            </a:endParaRPr>
          </a:p>
          <a:p>
            <a:pPr rtl="0"/>
            <a:r>
              <a:rPr lang="fr-FR" sz="1200" b="0" i="0" u="none" strike="noStrike" kern="1200" dirty="0">
                <a:solidFill>
                  <a:schemeClr val="tx1"/>
                </a:solidFill>
                <a:effectLst/>
                <a:latin typeface="+mn-lt"/>
                <a:ea typeface="+mn-ea"/>
                <a:cs typeface="+mn-cs"/>
              </a:rPr>
              <a:t>2. L’administration émettrice (habilité à une consultation partielle du document, quelle que soit la nominativité)</a:t>
            </a:r>
            <a:endParaRPr lang="fr-FR" b="0" dirty="0">
              <a:effectLst/>
            </a:endParaRPr>
          </a:p>
          <a:p>
            <a:pPr rtl="0"/>
            <a:r>
              <a:rPr lang="fr-FR" sz="1200" b="0" i="0" u="none" strike="noStrike" kern="1200" dirty="0">
                <a:solidFill>
                  <a:schemeClr val="tx1"/>
                </a:solidFill>
                <a:effectLst/>
                <a:latin typeface="+mn-lt"/>
                <a:ea typeface="+mn-ea"/>
                <a:cs typeface="+mn-cs"/>
              </a:rPr>
              <a:t>3. Une autre administration (locale ou nationale), via convention avec l’administration émettrice</a:t>
            </a:r>
            <a:endParaRPr lang="fr-FR" b="0" dirty="0">
              <a:effectLst/>
            </a:endParaRPr>
          </a:p>
          <a:p>
            <a:pPr rtl="0"/>
            <a:r>
              <a:rPr lang="fr-FR" sz="1200" b="0" i="0" u="none" strike="noStrike" kern="1200" dirty="0">
                <a:solidFill>
                  <a:schemeClr val="tx1"/>
                </a:solidFill>
                <a:effectLst/>
                <a:latin typeface="+mn-lt"/>
                <a:ea typeface="+mn-ea"/>
                <a:cs typeface="+mn-cs"/>
              </a:rPr>
              <a:t>4. Les ré-utilisateurs habilités, via un contrat de licence</a:t>
            </a:r>
            <a:endParaRPr lang="fr-FR" b="0" dirty="0">
              <a:effectLst/>
            </a:endParaRPr>
          </a:p>
          <a:p>
            <a:pPr rtl="0"/>
            <a:r>
              <a:rPr lang="fr-FR" sz="1200" b="0" i="0" u="none" strike="noStrike" kern="1200" dirty="0">
                <a:solidFill>
                  <a:schemeClr val="tx1"/>
                </a:solidFill>
                <a:effectLst/>
                <a:latin typeface="+mn-lt"/>
                <a:ea typeface="+mn-ea"/>
                <a:cs typeface="+mn-cs"/>
              </a:rPr>
              <a:t>5. Les autres utilisateurs, dans une configuration Open Data générale</a:t>
            </a:r>
            <a:endParaRPr lang="fr-FR" b="0" dirty="0">
              <a:effectLst/>
            </a:endParaRPr>
          </a:p>
          <a:p>
            <a:pPr rtl="0"/>
            <a:r>
              <a:rPr lang="fr-FR" sz="1200" b="0" i="0" u="none" strike="noStrike" kern="1200" dirty="0">
                <a:solidFill>
                  <a:schemeClr val="tx1"/>
                </a:solidFill>
                <a:effectLst/>
                <a:latin typeface="+mn-lt"/>
                <a:ea typeface="+mn-ea"/>
                <a:cs typeface="+mn-cs"/>
              </a:rPr>
              <a:t>[C] Cette vision, bien que moins manichéenne que la vision de l’Open Data en France, pourrait permettre à la donnée de s’affirmer comme outil de développement de l’économie numérique et de transparence de l’action publique, tout en respectant le RGPD.</a:t>
            </a:r>
            <a:endParaRPr lang="fr-FR" b="0" dirty="0">
              <a:effectLst/>
            </a:endParaRPr>
          </a:p>
          <a:p>
            <a:br>
              <a:rPr lang="fr-FR" dirty="0"/>
            </a:br>
            <a:endParaRPr lang="fr-FR" sz="1200" u="none" strike="noStrike"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11</a:t>
            </a:fld>
            <a:endParaRPr lang="fr-FR"/>
          </a:p>
        </p:txBody>
      </p:sp>
    </p:spTree>
    <p:extLst>
      <p:ext uri="{BB962C8B-B14F-4D97-AF65-F5344CB8AC3E}">
        <p14:creationId xmlns:p14="http://schemas.microsoft.com/office/powerpoint/2010/main" val="2292262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da" dirty="0"/>
              <a:t>LiveSlide Site</a:t>
            </a:r>
          </a:p>
          <a:p>
            <a:r>
              <a:rPr lang="da" dirty="0"/>
              <a:t>https://www.informationisbeautiful.net/visualizations/worlds-biggest-data-breaches-hacks/</a:t>
            </a:r>
            <a:endParaRPr lang="fr-FR" dirty="0"/>
          </a:p>
          <a:p>
            <a:pPr marL="0" indent="0">
              <a:buFont typeface="Arial" panose="020B0604020202020204" pitchFamily="34" charset="0"/>
              <a:buNone/>
            </a:pPr>
            <a:endParaRPr lang="fr-FR" dirty="0"/>
          </a:p>
          <a:p>
            <a:pPr rtl="0"/>
            <a:br>
              <a:rPr lang="fr-FR" b="0" dirty="0">
                <a:effectLst/>
              </a:rPr>
            </a:br>
            <a:r>
              <a:rPr lang="fr-FR" sz="1200" b="0" i="0" u="none" strike="noStrike" kern="1200" dirty="0">
                <a:solidFill>
                  <a:schemeClr val="tx1"/>
                </a:solidFill>
                <a:effectLst/>
                <a:latin typeface="+mn-lt"/>
                <a:ea typeface="+mn-ea"/>
                <a:cs typeface="+mn-cs"/>
              </a:rPr>
              <a:t>[C] Par exemple :</a:t>
            </a:r>
            <a:endParaRPr lang="fr-FR" b="0" dirty="0">
              <a:effectLst/>
            </a:endParaRPr>
          </a:p>
          <a:p>
            <a:pPr rtl="0"/>
            <a:r>
              <a:rPr lang="fr-FR" sz="1200" b="0" i="0" u="none" strike="noStrike" kern="1200" dirty="0">
                <a:solidFill>
                  <a:schemeClr val="tx1"/>
                </a:solidFill>
                <a:effectLst/>
                <a:latin typeface="+mn-lt"/>
                <a:ea typeface="+mn-ea"/>
                <a:cs typeface="+mn-cs"/>
              </a:rPr>
              <a:t>•La perte ou la suppression de données médicales constitue une violation de données personnelle</a:t>
            </a:r>
            <a:endParaRPr lang="fr-FR" b="0" dirty="0">
              <a:effectLst/>
            </a:endParaRPr>
          </a:p>
          <a:p>
            <a:pPr rtl="0"/>
            <a:r>
              <a:rPr lang="fr-FR" sz="1200" b="0" i="0" u="none" strike="noStrike" kern="1200" dirty="0">
                <a:solidFill>
                  <a:schemeClr val="tx1"/>
                </a:solidFill>
                <a:effectLst/>
                <a:latin typeface="+mn-lt"/>
                <a:ea typeface="+mn-ea"/>
                <a:cs typeface="+mn-cs"/>
              </a:rPr>
              <a:t>•De la même manière, une perte ou un vol de matériel informatique (par exemple une clé </a:t>
            </a:r>
            <a:r>
              <a:rPr lang="fr-FR" sz="1200" b="0" i="0" u="none" strike="noStrike" kern="1200" dirty="0" err="1">
                <a:solidFill>
                  <a:schemeClr val="tx1"/>
                </a:solidFill>
                <a:effectLst/>
                <a:latin typeface="+mn-lt"/>
                <a:ea typeface="+mn-ea"/>
                <a:cs typeface="+mn-cs"/>
              </a:rPr>
              <a:t>usb</a:t>
            </a:r>
            <a:r>
              <a:rPr lang="fr-FR" sz="1200" b="0" i="0" u="none" strike="noStrike" kern="1200" dirty="0">
                <a:solidFill>
                  <a:schemeClr val="tx1"/>
                </a:solidFill>
                <a:effectLst/>
                <a:latin typeface="+mn-lt"/>
                <a:ea typeface="+mn-ea"/>
                <a:cs typeface="+mn-cs"/>
              </a:rPr>
              <a:t>) contenant des données personnelles en est une</a:t>
            </a:r>
            <a:endParaRPr lang="fr-FR" b="0" dirty="0">
              <a:effectLst/>
            </a:endParaRPr>
          </a:p>
          <a:p>
            <a:pPr rtl="0"/>
            <a:r>
              <a:rPr lang="fr-FR" sz="1200" b="0" i="0" u="none" strike="noStrike" kern="1200" dirty="0">
                <a:solidFill>
                  <a:schemeClr val="tx1"/>
                </a:solidFill>
                <a:effectLst/>
                <a:latin typeface="+mn-lt"/>
                <a:ea typeface="+mn-ea"/>
                <a:cs typeface="+mn-cs"/>
              </a:rPr>
              <a:t>•Enfin, à une autre échelle, on peut citer l’affaire Facebook Cambridge </a:t>
            </a:r>
            <a:r>
              <a:rPr lang="fr-FR" sz="1200" b="0" i="0" u="none" strike="noStrike" kern="1200" dirty="0" err="1">
                <a:solidFill>
                  <a:schemeClr val="tx1"/>
                </a:solidFill>
                <a:effectLst/>
                <a:latin typeface="+mn-lt"/>
                <a:ea typeface="+mn-ea"/>
                <a:cs typeface="+mn-cs"/>
              </a:rPr>
              <a:t>Analytica</a:t>
            </a:r>
            <a:r>
              <a:rPr lang="fr-FR" sz="1200" b="0" i="0" u="none" strike="noStrike" kern="1200" dirty="0">
                <a:solidFill>
                  <a:schemeClr val="tx1"/>
                </a:solidFill>
                <a:effectLst/>
                <a:latin typeface="+mn-lt"/>
                <a:ea typeface="+mn-ea"/>
                <a:cs typeface="+mn-cs"/>
              </a:rPr>
              <a:t>. Par le biais d’une application des tests psychologiques développées sur Facebook, l’entreprise Cambridge </a:t>
            </a:r>
            <a:r>
              <a:rPr lang="fr-FR" sz="1200" b="0" i="0" u="none" strike="noStrike" kern="1200" dirty="0" err="1">
                <a:solidFill>
                  <a:schemeClr val="tx1"/>
                </a:solidFill>
                <a:effectLst/>
                <a:latin typeface="+mn-lt"/>
                <a:ea typeface="+mn-ea"/>
                <a:cs typeface="+mn-cs"/>
              </a:rPr>
              <a:t>Analytica</a:t>
            </a:r>
            <a:r>
              <a:rPr lang="fr-FR" sz="1200" b="0" i="0" u="none" strike="noStrike" kern="1200" dirty="0">
                <a:solidFill>
                  <a:schemeClr val="tx1"/>
                </a:solidFill>
                <a:effectLst/>
                <a:latin typeface="+mn-lt"/>
                <a:ea typeface="+mn-ea"/>
                <a:cs typeface="+mn-cs"/>
              </a:rPr>
              <a:t>, une entreprise de profilage politique, a récolté, entre 2014 et 2016 les données personnelles de plus de 87 millions d’utilisateurs Facebook, sans leur consentement.</a:t>
            </a:r>
            <a:endParaRPr lang="fr-FR" b="0" dirty="0">
              <a:effectLst/>
            </a:endParaRPr>
          </a:p>
          <a:p>
            <a:pPr rtl="0"/>
            <a:r>
              <a:rPr lang="fr-FR" sz="1200" b="0" i="0" u="none" strike="noStrike" kern="1200" dirty="0">
                <a:solidFill>
                  <a:schemeClr val="tx1"/>
                </a:solidFill>
                <a:effectLst/>
                <a:latin typeface="+mn-lt"/>
                <a:ea typeface="+mn-ea"/>
                <a:cs typeface="+mn-cs"/>
              </a:rPr>
              <a:t>Les données recueilles ont ensuite été utilisées afin d’influencer les intentions de votes en faveur d’hommes politiques ayant retenu les faveurs de Cambridge </a:t>
            </a:r>
            <a:r>
              <a:rPr lang="fr-FR" sz="1200" b="0" i="0" u="none" strike="noStrike" kern="1200" dirty="0" err="1">
                <a:solidFill>
                  <a:schemeClr val="tx1"/>
                </a:solidFill>
                <a:effectLst/>
                <a:latin typeface="+mn-lt"/>
                <a:ea typeface="+mn-ea"/>
                <a:cs typeface="+mn-cs"/>
              </a:rPr>
              <a:t>Analytica</a:t>
            </a:r>
            <a:r>
              <a:rPr lang="fr-FR" sz="1200" b="0" i="0" u="none" strike="noStrike" kern="1200" dirty="0">
                <a:solidFill>
                  <a:schemeClr val="tx1"/>
                </a:solidFill>
                <a:effectLst/>
                <a:latin typeface="+mn-lt"/>
                <a:ea typeface="+mn-ea"/>
                <a:cs typeface="+mn-cs"/>
              </a:rPr>
              <a:t>.</a:t>
            </a:r>
            <a:endParaRPr lang="fr-FR" b="0" dirty="0">
              <a:effectLst/>
            </a:endParaRPr>
          </a:p>
          <a:p>
            <a:pPr rtl="0"/>
            <a:r>
              <a:rPr lang="fr-FR" sz="1200" b="0" i="0" u="none" strike="noStrike" kern="1200" dirty="0">
                <a:solidFill>
                  <a:schemeClr val="tx1"/>
                </a:solidFill>
                <a:effectLst/>
                <a:latin typeface="+mn-lt"/>
                <a:ea typeface="+mn-ea"/>
                <a:cs typeface="+mn-cs"/>
              </a:rPr>
              <a:t>On peut citer notamment l’élection présidentielle de 2016, ou encore le </a:t>
            </a:r>
            <a:r>
              <a:rPr lang="fr-FR" sz="1200" b="0" i="0" u="none" strike="noStrike" kern="1200" dirty="0" err="1">
                <a:solidFill>
                  <a:schemeClr val="tx1"/>
                </a:solidFill>
                <a:effectLst/>
                <a:latin typeface="+mn-lt"/>
                <a:ea typeface="+mn-ea"/>
                <a:cs typeface="+mn-cs"/>
              </a:rPr>
              <a:t>référundum</a:t>
            </a:r>
            <a:r>
              <a:rPr lang="fr-FR" sz="1200" b="0" i="0" u="none" strike="noStrike" kern="1200" dirty="0">
                <a:solidFill>
                  <a:schemeClr val="tx1"/>
                </a:solidFill>
                <a:effectLst/>
                <a:latin typeface="+mn-lt"/>
                <a:ea typeface="+mn-ea"/>
                <a:cs typeface="+mn-cs"/>
              </a:rPr>
              <a:t> du </a:t>
            </a:r>
            <a:r>
              <a:rPr lang="fr-FR" sz="1200" b="0" i="0" u="none" strike="noStrike" kern="1200" dirty="0" err="1">
                <a:solidFill>
                  <a:schemeClr val="tx1"/>
                </a:solidFill>
                <a:effectLst/>
                <a:latin typeface="+mn-lt"/>
                <a:ea typeface="+mn-ea"/>
                <a:cs typeface="+mn-cs"/>
              </a:rPr>
              <a:t>Brexit</a:t>
            </a:r>
            <a:r>
              <a:rPr lang="fr-FR" sz="1200" b="0" i="0" u="none" strike="noStrike" kern="1200" dirty="0">
                <a:solidFill>
                  <a:schemeClr val="tx1"/>
                </a:solidFill>
                <a:effectLst/>
                <a:latin typeface="+mn-lt"/>
                <a:ea typeface="+mn-ea"/>
                <a:cs typeface="+mn-cs"/>
              </a:rPr>
              <a:t>.</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[C] Le site </a:t>
            </a:r>
            <a:r>
              <a:rPr lang="fr-FR" sz="1200" b="0" i="0" u="none" strike="noStrike" kern="1200" dirty="0" err="1">
                <a:solidFill>
                  <a:schemeClr val="tx1"/>
                </a:solidFill>
                <a:effectLst/>
                <a:latin typeface="+mn-lt"/>
                <a:ea typeface="+mn-ea"/>
                <a:cs typeface="+mn-cs"/>
              </a:rPr>
              <a:t>informationisbeautiful</a:t>
            </a:r>
            <a:r>
              <a:rPr lang="fr-FR" sz="1200" b="0" i="0" u="none" strike="noStrike" kern="1200" dirty="0">
                <a:solidFill>
                  <a:schemeClr val="tx1"/>
                </a:solidFill>
                <a:effectLst/>
                <a:latin typeface="+mn-lt"/>
                <a:ea typeface="+mn-ea"/>
                <a:cs typeface="+mn-cs"/>
              </a:rPr>
              <a:t>, présente sous la forme d’un </a:t>
            </a:r>
            <a:r>
              <a:rPr lang="fr-FR" sz="1200" b="0" i="0" u="none" strike="noStrike" kern="1200" dirty="0" err="1">
                <a:solidFill>
                  <a:schemeClr val="tx1"/>
                </a:solidFill>
                <a:effectLst/>
                <a:latin typeface="+mn-lt"/>
                <a:ea typeface="+mn-ea"/>
                <a:cs typeface="+mn-cs"/>
              </a:rPr>
              <a:t>infogramme</a:t>
            </a:r>
            <a:r>
              <a:rPr lang="fr-FR" sz="1200" b="0" i="0" u="none" strike="noStrike" kern="1200" dirty="0">
                <a:solidFill>
                  <a:schemeClr val="tx1"/>
                </a:solidFill>
                <a:effectLst/>
                <a:latin typeface="+mn-lt"/>
                <a:ea typeface="+mn-ea"/>
                <a:cs typeface="+mn-cs"/>
              </a:rPr>
              <a:t>, les principales violations de données dans le monde, et c’est assez impressionnant. On peut également visualiser la criticité des données violées.</a:t>
            </a:r>
            <a:endParaRPr lang="fr-FR" b="0" dirty="0">
              <a:effectLst/>
            </a:endParaRPr>
          </a:p>
          <a:p>
            <a:pPr rtl="0"/>
            <a:r>
              <a:rPr lang="fr-FR" sz="1200" b="0" i="0" u="none" strike="noStrike" kern="1200" dirty="0">
                <a:solidFill>
                  <a:schemeClr val="tx1"/>
                </a:solidFill>
                <a:effectLst/>
                <a:latin typeface="+mn-lt"/>
                <a:ea typeface="+mn-ea"/>
                <a:cs typeface="+mn-cs"/>
              </a:rPr>
              <a:t>Malgré l’émergences de nouvelles réglementations, à l’image du RGPD les violations restent donc particulièrement nombreuses [montrer entre 2018-2019 sur le site]</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12</a:t>
            </a:fld>
            <a:endParaRPr lang="fr-FR"/>
          </a:p>
        </p:txBody>
      </p:sp>
    </p:spTree>
    <p:extLst>
      <p:ext uri="{BB962C8B-B14F-4D97-AF65-F5344CB8AC3E}">
        <p14:creationId xmlns:p14="http://schemas.microsoft.com/office/powerpoint/2010/main" val="3824947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Aujourd’hui : conflit →  2</a:t>
            </a:r>
            <a:r>
              <a:rPr lang="fr-FR" sz="1200" b="0" i="0" u="none" strike="noStrike" kern="1200" baseline="30000" dirty="0">
                <a:solidFill>
                  <a:schemeClr val="tx1"/>
                </a:solidFill>
                <a:effectLst/>
                <a:latin typeface="+mn-lt"/>
                <a:ea typeface="+mn-ea"/>
                <a:cs typeface="+mn-cs"/>
              </a:rPr>
              <a:t>ème</a:t>
            </a:r>
            <a:r>
              <a:rPr lang="fr-FR" sz="1200" b="0" i="0" u="none" strike="noStrike" kern="1200" dirty="0">
                <a:solidFill>
                  <a:schemeClr val="tx1"/>
                </a:solidFill>
                <a:effectLst/>
                <a:latin typeface="+mn-lt"/>
                <a:ea typeface="+mn-ea"/>
                <a:cs typeface="+mn-cs"/>
              </a:rPr>
              <a:t> guerre froide, entre Etats-Unis et Chine, deux superpuissances numérique.</a:t>
            </a:r>
            <a:endParaRPr lang="fr-FR" b="0" dirty="0">
              <a:effectLst/>
            </a:endParaRPr>
          </a:p>
          <a:p>
            <a:pPr rtl="0"/>
            <a:r>
              <a:rPr lang="fr-FR" sz="1200" b="0" i="0" u="none" strike="noStrike" kern="1200" dirty="0">
                <a:solidFill>
                  <a:schemeClr val="tx1"/>
                </a:solidFill>
                <a:effectLst/>
                <a:latin typeface="+mn-lt"/>
                <a:ea typeface="+mn-ea"/>
                <a:cs typeface="+mn-cs"/>
              </a:rPr>
              <a:t>USA :  GAFAM 85% des données à caractères personnelles mondiales, </a:t>
            </a:r>
            <a:endParaRPr lang="fr-FR" b="0" dirty="0">
              <a:effectLst/>
            </a:endParaRPr>
          </a:p>
          <a:p>
            <a:pPr rtl="0"/>
            <a:r>
              <a:rPr lang="fr-FR" sz="1200" b="0" i="0" u="none" strike="noStrike" kern="1200" dirty="0">
                <a:solidFill>
                  <a:schemeClr val="tx1"/>
                </a:solidFill>
                <a:effectLst/>
                <a:latin typeface="+mn-lt"/>
                <a:ea typeface="+mn-ea"/>
                <a:cs typeface="+mn-cs"/>
              </a:rPr>
              <a:t>capital boursier de 4200 Mds de $</a:t>
            </a:r>
            <a:endParaRPr lang="fr-FR" b="0" dirty="0">
              <a:effectLst/>
            </a:endParaRPr>
          </a:p>
          <a:p>
            <a:pPr rtl="0"/>
            <a:r>
              <a:rPr lang="fr-FR" sz="1200" b="0" i="0" u="none" strike="noStrike" kern="1200" dirty="0">
                <a:solidFill>
                  <a:schemeClr val="tx1"/>
                </a:solidFill>
                <a:effectLst/>
                <a:latin typeface="+mn-lt"/>
                <a:ea typeface="+mn-ea"/>
                <a:cs typeface="+mn-cs"/>
              </a:rPr>
              <a:t>Chine : Plus récemment sont apparu les BATX, les équivalents chinois des GAFAM, avec </a:t>
            </a:r>
            <a:r>
              <a:rPr lang="fr-FR" sz="1200" b="0" i="0" u="none" strike="noStrike" kern="1200" dirty="0" err="1">
                <a:solidFill>
                  <a:schemeClr val="tx1"/>
                </a:solidFill>
                <a:effectLst/>
                <a:latin typeface="+mn-lt"/>
                <a:ea typeface="+mn-ea"/>
                <a:cs typeface="+mn-cs"/>
              </a:rPr>
              <a:t>Baidu</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Alibaba</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Tencent</a:t>
            </a:r>
            <a:r>
              <a:rPr lang="fr-FR" sz="1200" b="0" i="0" u="none" strike="noStrike" kern="1200" dirty="0">
                <a:solidFill>
                  <a:schemeClr val="tx1"/>
                </a:solidFill>
                <a:effectLst/>
                <a:latin typeface="+mn-lt"/>
                <a:ea typeface="+mn-ea"/>
                <a:cs typeface="+mn-cs"/>
              </a:rPr>
              <a:t> et </a:t>
            </a:r>
            <a:r>
              <a:rPr lang="fr-FR" sz="1200" b="0" i="0" u="none" strike="noStrike" kern="1200" dirty="0" err="1">
                <a:solidFill>
                  <a:schemeClr val="tx1"/>
                </a:solidFill>
                <a:effectLst/>
                <a:latin typeface="+mn-lt"/>
                <a:ea typeface="+mn-ea"/>
                <a:cs typeface="+mn-cs"/>
              </a:rPr>
              <a:t>Xiaomi</a:t>
            </a:r>
            <a:r>
              <a:rPr lang="fr-FR" sz="1200" b="0" i="0" u="none" strike="noStrike" kern="1200" dirty="0">
                <a:solidFill>
                  <a:schemeClr val="tx1"/>
                </a:solidFill>
                <a:effectLst/>
                <a:latin typeface="+mn-lt"/>
                <a:ea typeface="+mn-ea"/>
                <a:cs typeface="+mn-cs"/>
              </a:rPr>
              <a:t>. </a:t>
            </a:r>
            <a:endParaRPr lang="fr-FR" b="0" dirty="0">
              <a:effectLst/>
            </a:endParaRPr>
          </a:p>
          <a:p>
            <a:pPr rtl="0"/>
            <a:r>
              <a:rPr lang="fr-FR" sz="1200" b="0" i="0" u="none" strike="noStrike" kern="1200" dirty="0">
                <a:solidFill>
                  <a:schemeClr val="tx1"/>
                </a:solidFill>
                <a:effectLst/>
                <a:latin typeface="+mn-lt"/>
                <a:ea typeface="+mn-ea"/>
                <a:cs typeface="+mn-cs"/>
              </a:rPr>
              <a:t>+ de 800M d’internautes, ils tendent à s’externaliser, à l’image d’</a:t>
            </a:r>
            <a:r>
              <a:rPr lang="fr-FR" sz="1200" b="0" i="0" u="none" strike="noStrike" kern="1200" dirty="0" err="1">
                <a:solidFill>
                  <a:schemeClr val="tx1"/>
                </a:solidFill>
                <a:effectLst/>
                <a:latin typeface="+mn-lt"/>
                <a:ea typeface="+mn-ea"/>
                <a:cs typeface="+mn-cs"/>
              </a:rPr>
              <a:t>Alibaba</a:t>
            </a:r>
            <a:r>
              <a:rPr lang="fr-FR" sz="1200" b="0" i="0" u="none" strike="noStrike" kern="1200" dirty="0">
                <a:solidFill>
                  <a:schemeClr val="tx1"/>
                </a:solidFill>
                <a:effectLst/>
                <a:latin typeface="+mn-lt"/>
                <a:ea typeface="+mn-ea"/>
                <a:cs typeface="+mn-cs"/>
              </a:rPr>
              <a:t>, qui met en place des data-centers en Europe.</a:t>
            </a:r>
            <a:endParaRPr lang="fr-FR" b="0" dirty="0">
              <a:effectLst/>
            </a:endParaRPr>
          </a:p>
          <a:p>
            <a:pPr rtl="0"/>
            <a:r>
              <a:rPr lang="fr-FR" sz="1200" b="0" i="0" u="none" strike="noStrike" kern="1200" dirty="0">
                <a:solidFill>
                  <a:schemeClr val="tx1"/>
                </a:solidFill>
                <a:effectLst/>
                <a:latin typeface="+mn-lt"/>
                <a:ea typeface="+mn-ea"/>
                <a:cs typeface="+mn-cs"/>
              </a:rPr>
              <a:t>[C] USA affranchis du RGPD, par une extraterritorialité de leur droits.</a:t>
            </a:r>
            <a:endParaRPr lang="fr-FR" b="0" dirty="0">
              <a:effectLst/>
            </a:endParaRPr>
          </a:p>
          <a:p>
            <a:pPr rtl="0" fontAlgn="base"/>
            <a:r>
              <a:rPr lang="fr-FR" sz="1200" b="0" i="0" u="none" strike="noStrike" kern="1200" dirty="0">
                <a:solidFill>
                  <a:schemeClr val="tx1"/>
                </a:solidFill>
                <a:effectLst/>
                <a:latin typeface="+mn-lt"/>
                <a:ea typeface="+mn-ea"/>
                <a:cs typeface="+mn-cs"/>
              </a:rPr>
              <a:t>le </a:t>
            </a:r>
            <a:r>
              <a:rPr lang="fr-FR" sz="1200" b="0" i="0" u="none" strike="noStrike" kern="1200" dirty="0" err="1">
                <a:solidFill>
                  <a:schemeClr val="tx1"/>
                </a:solidFill>
                <a:effectLst/>
                <a:latin typeface="+mn-lt"/>
                <a:ea typeface="+mn-ea"/>
                <a:cs typeface="+mn-cs"/>
              </a:rPr>
              <a:t>Patriot</a:t>
            </a:r>
            <a:r>
              <a:rPr lang="fr-FR" sz="1200" b="0" i="0" u="none" strike="noStrike" kern="1200" dirty="0">
                <a:solidFill>
                  <a:schemeClr val="tx1"/>
                </a:solidFill>
                <a:effectLst/>
                <a:latin typeface="+mn-lt"/>
                <a:ea typeface="+mn-ea"/>
                <a:cs typeface="+mn-cs"/>
              </a:rPr>
              <a:t> Act, une loi permettant d’accéder aux données dans le cadre de la lutte contre le terrorisme, </a:t>
            </a:r>
          </a:p>
          <a:p>
            <a:pPr rtl="0" fontAlgn="base"/>
            <a:r>
              <a:rPr lang="fr-FR" sz="1200" b="0" i="0" u="none" strike="noStrike" kern="1200" dirty="0">
                <a:solidFill>
                  <a:schemeClr val="tx1"/>
                </a:solidFill>
                <a:effectLst/>
                <a:latin typeface="+mn-lt"/>
                <a:ea typeface="+mn-ea"/>
                <a:cs typeface="+mn-cs"/>
              </a:rPr>
              <a:t>puis récemment, en mars 2018, avec le Cloud Act, une loi visant à </a:t>
            </a:r>
            <a:r>
              <a:rPr lang="fr-FR" sz="1200" b="1" i="0" u="none" strike="noStrike" kern="1200" dirty="0">
                <a:solidFill>
                  <a:schemeClr val="tx1"/>
                </a:solidFill>
                <a:effectLst/>
                <a:latin typeface="+mn-lt"/>
                <a:ea typeface="+mn-ea"/>
                <a:cs typeface="+mn-cs"/>
              </a:rPr>
              <a:t>autoriser les autorités américaines à manipuler des données étrangères</a:t>
            </a:r>
            <a:r>
              <a:rPr lang="fr-FR" sz="1200" b="0" i="0" u="none" strike="noStrike" kern="1200" dirty="0">
                <a:solidFill>
                  <a:schemeClr val="tx1"/>
                </a:solidFill>
                <a:effectLst/>
                <a:latin typeface="+mn-lt"/>
                <a:ea typeface="+mn-ea"/>
                <a:cs typeface="+mn-cs"/>
              </a:rPr>
              <a:t>.</a:t>
            </a:r>
          </a:p>
          <a:p>
            <a:pPr rtl="0"/>
            <a:r>
              <a:rPr lang="fr-FR" sz="1200" b="0" i="0" u="none" strike="noStrike" kern="1200" dirty="0">
                <a:solidFill>
                  <a:schemeClr val="tx1"/>
                </a:solidFill>
                <a:effectLst/>
                <a:latin typeface="+mn-lt"/>
                <a:ea typeface="+mn-ea"/>
                <a:cs typeface="+mn-cs"/>
              </a:rPr>
              <a:t>→ oblige les </a:t>
            </a:r>
            <a:r>
              <a:rPr lang="fr-FR" sz="1200" b="1" i="0" u="none" strike="noStrike" kern="1200" dirty="0">
                <a:solidFill>
                  <a:schemeClr val="tx1"/>
                </a:solidFill>
                <a:effectLst/>
                <a:latin typeface="+mn-lt"/>
                <a:ea typeface="+mn-ea"/>
                <a:cs typeface="+mn-cs"/>
              </a:rPr>
              <a:t>opérateurs numériques et prestataires de services américains</a:t>
            </a:r>
            <a:r>
              <a:rPr lang="fr-FR" sz="1200" b="0" i="0" u="none" strike="noStrike" kern="1200" dirty="0">
                <a:solidFill>
                  <a:schemeClr val="tx1"/>
                </a:solidFill>
                <a:effectLst/>
                <a:latin typeface="+mn-lt"/>
                <a:ea typeface="+mn-ea"/>
                <a:cs typeface="+mn-cs"/>
              </a:rPr>
              <a:t> à </a:t>
            </a:r>
            <a:r>
              <a:rPr lang="fr-FR" sz="1200" b="1" i="0" u="none" strike="noStrike" kern="1200" dirty="0">
                <a:solidFill>
                  <a:schemeClr val="tx1"/>
                </a:solidFill>
                <a:effectLst/>
                <a:latin typeface="+mn-lt"/>
                <a:ea typeface="+mn-ea"/>
                <a:cs typeface="+mn-cs"/>
              </a:rPr>
              <a:t>divulguer les données personnelles de leurs utilisateurs</a:t>
            </a:r>
            <a:r>
              <a:rPr lang="fr-FR" sz="1200" b="0" i="0" u="none" strike="noStrike" kern="1200" dirty="0">
                <a:solidFill>
                  <a:schemeClr val="tx1"/>
                </a:solidFill>
                <a:effectLst/>
                <a:latin typeface="+mn-lt"/>
                <a:ea typeface="+mn-ea"/>
                <a:cs typeface="+mn-cs"/>
              </a:rPr>
              <a:t>, lorsque les autorités américaines le leur demandent, et ce </a:t>
            </a:r>
            <a:r>
              <a:rPr lang="fr-FR" sz="1200" b="1" i="0" u="none" strike="noStrike" kern="1200" dirty="0">
                <a:solidFill>
                  <a:schemeClr val="tx1"/>
                </a:solidFill>
                <a:effectLst/>
                <a:latin typeface="+mn-lt"/>
                <a:ea typeface="+mn-ea"/>
                <a:cs typeface="+mn-cs"/>
              </a:rPr>
              <a:t>sans que les utilisateurs eux-mêmes en soient informés</a:t>
            </a:r>
            <a:r>
              <a:rPr lang="fr-FR" sz="1200" b="0" i="0" u="none" strike="noStrike" kern="1200" dirty="0">
                <a:solidFill>
                  <a:schemeClr val="tx1"/>
                </a:solidFill>
                <a:effectLst/>
                <a:latin typeface="+mn-lt"/>
                <a:ea typeface="+mn-ea"/>
                <a:cs typeface="+mn-cs"/>
              </a:rPr>
              <a:t>, et </a:t>
            </a:r>
            <a:r>
              <a:rPr lang="fr-FR" sz="1200" b="1" i="0" u="none" strike="noStrike" kern="1200" dirty="0">
                <a:solidFill>
                  <a:schemeClr val="tx1"/>
                </a:solidFill>
                <a:effectLst/>
                <a:latin typeface="+mn-lt"/>
                <a:ea typeface="+mn-ea"/>
                <a:cs typeface="+mn-cs"/>
              </a:rPr>
              <a:t>même lorsqu’elles sont stockées en dehors du territoire national</a:t>
            </a:r>
            <a:r>
              <a:rPr lang="fr-FR" sz="1200" b="0" i="0" u="none" strike="noStrike" kern="1200" dirty="0">
                <a:solidFill>
                  <a:schemeClr val="tx1"/>
                </a:solidFill>
                <a:effectLst/>
                <a:latin typeface="+mn-lt"/>
                <a:ea typeface="+mn-ea"/>
                <a:cs typeface="+mn-cs"/>
              </a:rPr>
              <a:t>.</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[C] Chine = </a:t>
            </a:r>
            <a:r>
              <a:rPr lang="fr-FR" sz="1200" b="0" i="0" u="none" strike="noStrike" kern="1200" dirty="0" err="1">
                <a:solidFill>
                  <a:schemeClr val="tx1"/>
                </a:solidFill>
                <a:effectLst/>
                <a:latin typeface="+mn-lt"/>
                <a:ea typeface="+mn-ea"/>
                <a:cs typeface="+mn-cs"/>
              </a:rPr>
              <a:t>cyberdictature</a:t>
            </a:r>
            <a:r>
              <a:rPr lang="fr-FR" sz="1200" b="0" i="0" u="none" strike="noStrike" kern="1200" dirty="0">
                <a:solidFill>
                  <a:schemeClr val="tx1"/>
                </a:solidFill>
                <a:effectLst/>
                <a:latin typeface="+mn-lt"/>
                <a:ea typeface="+mn-ea"/>
                <a:cs typeface="+mn-cs"/>
              </a:rPr>
              <a:t>. </a:t>
            </a:r>
            <a:br>
              <a:rPr lang="fr-FR" sz="1200" b="0" i="0" u="none" strike="noStrike" kern="1200" dirty="0">
                <a:solidFill>
                  <a:schemeClr val="tx1"/>
                </a:solidFill>
                <a:effectLst/>
                <a:latin typeface="+mn-lt"/>
                <a:ea typeface="+mn-ea"/>
                <a:cs typeface="+mn-cs"/>
              </a:rPr>
            </a:br>
            <a:r>
              <a:rPr lang="fr-FR" sz="1200" b="0" i="0" u="none" strike="noStrike" kern="1200" dirty="0">
                <a:solidFill>
                  <a:schemeClr val="tx1"/>
                </a:solidFill>
                <a:effectLst/>
                <a:latin typeface="+mn-lt"/>
                <a:ea typeface="+mn-ea"/>
                <a:cs typeface="+mn-cs"/>
              </a:rPr>
              <a:t>Loi sur le renseignement national → mêmes inquiétudes que le Cloud Act Américain. </a:t>
            </a:r>
            <a:endParaRPr lang="fr-FR" b="0" dirty="0">
              <a:effectLst/>
            </a:endParaRPr>
          </a:p>
          <a:p>
            <a:pPr rtl="0"/>
            <a:r>
              <a:rPr lang="fr-FR" sz="1200" b="1" i="0" u="none" strike="noStrike" kern="1200" dirty="0">
                <a:solidFill>
                  <a:schemeClr val="tx1"/>
                </a:solidFill>
                <a:effectLst/>
                <a:latin typeface="+mn-lt"/>
                <a:ea typeface="+mn-ea"/>
                <a:cs typeface="+mn-cs"/>
              </a:rPr>
              <a:t>Cette loi représente une manière de protéger les données, mais aussi de les surveiller. Les individus et leurs données sont protégés vis-à-vis des autres, mais pas vis-à-vis de l’Etat.</a:t>
            </a:r>
            <a:endParaRPr lang="fr-FR" b="0" dirty="0">
              <a:effectLst/>
            </a:endParaRPr>
          </a:p>
          <a:p>
            <a:pPr rtl="0"/>
            <a:r>
              <a:rPr lang="fr-FR" sz="1200" b="0" i="0" u="none" strike="noStrike" kern="1200" dirty="0">
                <a:solidFill>
                  <a:schemeClr val="tx1"/>
                </a:solidFill>
                <a:effectLst/>
                <a:latin typeface="+mn-lt"/>
                <a:ea typeface="+mn-ea"/>
                <a:cs typeface="+mn-cs"/>
              </a:rPr>
              <a:t>Entreprises chinoises sont sous le contrôle permanent du gouvernement.</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Entre ces deux superpuissances, l’Union Européenne doit affirmer sa souveraineté. </a:t>
            </a:r>
            <a:r>
              <a:rPr lang="fr-FR" sz="1200" b="1" i="0" u="none" strike="noStrike" kern="1200" dirty="0">
                <a:solidFill>
                  <a:schemeClr val="tx1"/>
                </a:solidFill>
                <a:effectLst/>
                <a:latin typeface="+mn-lt"/>
                <a:ea typeface="+mn-ea"/>
                <a:cs typeface="+mn-cs"/>
              </a:rPr>
              <a:t>Face à elles, l’Europe possède un atout majeur : ses 512 millions de citoyens-internautes, qui sont vitaux pour les GAFAM.</a:t>
            </a:r>
            <a:endParaRPr lang="fr-FR" b="0" dirty="0">
              <a:effectLst/>
            </a:endParaRPr>
          </a:p>
          <a:p>
            <a:pPr rtl="0"/>
            <a:r>
              <a:rPr lang="fr-FR" sz="1200" b="0" i="0" u="none" strike="noStrike" kern="1200" dirty="0">
                <a:solidFill>
                  <a:schemeClr val="tx1"/>
                </a:solidFill>
                <a:effectLst/>
                <a:latin typeface="+mn-lt"/>
                <a:ea typeface="+mn-ea"/>
                <a:cs typeface="+mn-cs"/>
              </a:rPr>
              <a:t>Mais trop peu d’acteurs de poids. </a:t>
            </a:r>
            <a:endParaRPr lang="fr-FR" b="0" dirty="0">
              <a:effectLst/>
            </a:endParaRPr>
          </a:p>
          <a:p>
            <a:pPr rtl="0"/>
            <a:r>
              <a:rPr lang="fr-FR" sz="1200" b="0" i="0" u="none" strike="noStrike" kern="1200" dirty="0">
                <a:solidFill>
                  <a:schemeClr val="tx1"/>
                </a:solidFill>
                <a:effectLst/>
                <a:latin typeface="+mn-lt"/>
                <a:ea typeface="+mn-ea"/>
                <a:cs typeface="+mn-cs"/>
              </a:rPr>
              <a:t>C’est pourquoi législateurs européens et français ne doivent donc pas se tromper et légiférer de manière pertinente et protectrice. Ceci afin de favoriser la création et l’émergence de champions européens.</a:t>
            </a:r>
            <a:endParaRPr lang="fr-FR" b="0" dirty="0">
              <a:effectLst/>
            </a:endParaRPr>
          </a:p>
          <a:p>
            <a:pPr rtl="0"/>
            <a:r>
              <a:rPr lang="fr-FR" sz="1200" b="0" i="0" u="none" strike="noStrike" kern="1200" dirty="0">
                <a:solidFill>
                  <a:schemeClr val="tx1"/>
                </a:solidFill>
                <a:effectLst/>
                <a:latin typeface="+mn-lt"/>
                <a:ea typeface="+mn-ea"/>
                <a:cs typeface="+mn-cs"/>
              </a:rPr>
              <a:t>Ainsi, tout pousse l'UE à proposer une troisième voie. Reposant sur le socle des valeurs de la culture européenne, elle offrirait, non seulement aux États qui la composent, mais aussi au reste du monde, une opportunité de "non-alignement numérique" entre les deux puissances. </a:t>
            </a:r>
            <a:endParaRPr lang="fr-FR" b="0" dirty="0">
              <a:effectLst/>
            </a:endParaRPr>
          </a:p>
          <a:p>
            <a:br>
              <a:rPr lang="fr-FR" dirty="0"/>
            </a:b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13</a:t>
            </a:fld>
            <a:endParaRPr lang="fr-FR"/>
          </a:p>
        </p:txBody>
      </p:sp>
    </p:spTree>
    <p:extLst>
      <p:ext uri="{BB962C8B-B14F-4D97-AF65-F5344CB8AC3E}">
        <p14:creationId xmlns:p14="http://schemas.microsoft.com/office/powerpoint/2010/main" val="2896656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[C] Si pendant longtemps, on pensait qu’Internet serait un lieu d’échange, de liberté et de créativité, on s’aperçoit aujourd’hui que le cyberespace est devenu un lieu de pouvoir, le champ clos d’affrontements entre intérêts privés et Etats, Etats et régions ainsi qu’entre Etats et grandes compagnies transnationales. La cyberguerre n’est pas seulement matérialisée par les attaques de la Russie, il s’agit aussi d’une guerre économique entre grandes puissances.</a:t>
            </a:r>
            <a:endParaRPr lang="fr-FR" b="0" dirty="0">
              <a:effectLst/>
            </a:endParaRPr>
          </a:p>
          <a:p>
            <a:pPr rtl="0"/>
            <a:endParaRPr lang="fr-FR" sz="1200" b="1" i="0" u="none" strike="noStrike" kern="1200" dirty="0">
              <a:solidFill>
                <a:schemeClr val="tx1"/>
              </a:solidFill>
              <a:effectLst/>
              <a:latin typeface="+mn-lt"/>
              <a:ea typeface="+mn-ea"/>
              <a:cs typeface="+mn-cs"/>
            </a:endParaRPr>
          </a:p>
          <a:p>
            <a:pPr rtl="0"/>
            <a:r>
              <a:rPr lang="fr-FR" sz="1200" b="1" i="0" u="none" strike="noStrike" kern="1200" dirty="0">
                <a:solidFill>
                  <a:schemeClr val="tx1"/>
                </a:solidFill>
                <a:effectLst/>
                <a:latin typeface="+mn-lt"/>
                <a:ea typeface="+mn-ea"/>
                <a:cs typeface="+mn-cs"/>
              </a:rPr>
              <a:t>[C] Concurrence loyale et libre circulation des données </a:t>
            </a:r>
            <a:endParaRPr lang="fr-FR" sz="1200" b="0" i="0" u="none" strike="noStrike" kern="1200" dirty="0">
              <a:solidFill>
                <a:schemeClr val="tx1"/>
              </a:solidFill>
              <a:effectLst/>
              <a:latin typeface="+mn-lt"/>
              <a:ea typeface="+mn-ea"/>
              <a:cs typeface="+mn-cs"/>
            </a:endParaRPr>
          </a:p>
          <a:p>
            <a:pPr rtl="0"/>
            <a:br>
              <a:rPr lang="fr-FR" b="0" dirty="0">
                <a:effectLst/>
              </a:rPr>
            </a:br>
            <a:r>
              <a:rPr lang="fr-FR" sz="1200" b="0" i="0" u="none" strike="noStrike" kern="1200" dirty="0">
                <a:solidFill>
                  <a:schemeClr val="tx1"/>
                </a:solidFill>
                <a:effectLst/>
                <a:latin typeface="+mn-lt"/>
                <a:ea typeface="+mn-ea"/>
                <a:cs typeface="+mn-cs"/>
              </a:rPr>
              <a:t>[C] Pour conclure, nous avons choisi de reprendre ce titre d’un article de Marianne : </a:t>
            </a:r>
            <a:r>
              <a:rPr lang="fr-FR" sz="1200" b="1" i="0" u="none" strike="noStrike" kern="1200" dirty="0">
                <a:solidFill>
                  <a:schemeClr val="tx1"/>
                </a:solidFill>
                <a:effectLst/>
                <a:latin typeface="+mn-lt"/>
                <a:ea typeface="+mn-ea"/>
                <a:cs typeface="+mn-cs"/>
              </a:rPr>
              <a:t>Face aux GAFAM, nos données sont notre liberté.</a:t>
            </a:r>
            <a:endParaRPr lang="fr-FR" b="0" dirty="0">
              <a:effectLst/>
            </a:endParaRPr>
          </a:p>
          <a:p>
            <a:pPr rtl="0"/>
            <a:r>
              <a:rPr lang="fr-FR" sz="1200" b="0" i="0" u="none" strike="noStrike" kern="1200" dirty="0">
                <a:solidFill>
                  <a:schemeClr val="tx1"/>
                </a:solidFill>
                <a:effectLst/>
                <a:latin typeface="+mn-lt"/>
                <a:ea typeface="+mn-ea"/>
                <a:cs typeface="+mn-cs"/>
              </a:rPr>
              <a:t>[Les alternatives apparaissent]</a:t>
            </a:r>
            <a:endParaRPr lang="fr-FR" b="0" dirty="0">
              <a:effectLst/>
            </a:endParaRPr>
          </a:p>
          <a:p>
            <a:pPr rtl="0"/>
            <a:r>
              <a:rPr lang="fr-FR" sz="1200" b="0" i="0" u="none" strike="noStrike" kern="1200" dirty="0">
                <a:solidFill>
                  <a:schemeClr val="tx1"/>
                </a:solidFill>
                <a:effectLst/>
                <a:latin typeface="+mn-lt"/>
                <a:ea typeface="+mn-ea"/>
                <a:cs typeface="+mn-cs"/>
              </a:rPr>
              <a:t>Merci pour votre attention</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14</a:t>
            </a:fld>
            <a:endParaRPr lang="fr-FR"/>
          </a:p>
        </p:txBody>
      </p:sp>
    </p:spTree>
    <p:extLst>
      <p:ext uri="{BB962C8B-B14F-4D97-AF65-F5344CB8AC3E}">
        <p14:creationId xmlns:p14="http://schemas.microsoft.com/office/powerpoint/2010/main" val="407419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15</a:t>
            </a:fld>
            <a:endParaRPr lang="fr-FR"/>
          </a:p>
        </p:txBody>
      </p:sp>
    </p:spTree>
    <p:extLst>
      <p:ext uri="{BB962C8B-B14F-4D97-AF65-F5344CB8AC3E}">
        <p14:creationId xmlns:p14="http://schemas.microsoft.com/office/powerpoint/2010/main" val="406940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[J]</a:t>
            </a: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2</a:t>
            </a:fld>
            <a:endParaRPr lang="fr-FR"/>
          </a:p>
        </p:txBody>
      </p:sp>
    </p:spTree>
    <p:extLst>
      <p:ext uri="{BB962C8B-B14F-4D97-AF65-F5344CB8AC3E}">
        <p14:creationId xmlns:p14="http://schemas.microsoft.com/office/powerpoint/2010/main" val="207497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1" i="0" u="none" strike="noStrike" kern="1200" dirty="0">
                <a:solidFill>
                  <a:schemeClr val="tx1"/>
                </a:solidFill>
                <a:effectLst/>
                <a:latin typeface="+mn-lt"/>
                <a:ea typeface="+mn-ea"/>
                <a:cs typeface="+mn-cs"/>
              </a:rPr>
              <a:t>[W]</a:t>
            </a:r>
            <a:br>
              <a:rPr lang="fr-FR" b="0" dirty="0">
                <a:effectLst/>
              </a:rPr>
            </a:br>
            <a:r>
              <a:rPr lang="fr-FR" sz="1200" b="1" i="0" u="none" strike="noStrike" kern="1200" dirty="0">
                <a:solidFill>
                  <a:schemeClr val="tx1"/>
                </a:solidFill>
                <a:effectLst/>
                <a:latin typeface="+mn-lt"/>
                <a:ea typeface="+mn-ea"/>
                <a:cs typeface="+mn-cs"/>
              </a:rPr>
              <a:t>[C]</a:t>
            </a:r>
            <a:r>
              <a:rPr lang="fr-FR" sz="1200" b="0" i="0" u="none" strike="noStrike" kern="1200" dirty="0">
                <a:solidFill>
                  <a:schemeClr val="tx1"/>
                </a:solidFill>
                <a:effectLst/>
                <a:latin typeface="+mn-lt"/>
                <a:ea typeface="+mn-ea"/>
                <a:cs typeface="+mn-cs"/>
              </a:rPr>
              <a:t> Dans le cadre de cette présentation, nous allons nous concentrer tout particulièrement sur les données à caractère personnel, qui sont parmi les informations digitalisées les plus sensibles.</a:t>
            </a:r>
            <a:endParaRPr lang="fr-FR" b="0" dirty="0">
              <a:effectLst/>
            </a:endParaRPr>
          </a:p>
          <a:p>
            <a:pPr rtl="0"/>
            <a:r>
              <a:rPr lang="fr-FR" sz="1200" b="1" i="0" u="none" strike="noStrike" kern="1200" dirty="0">
                <a:solidFill>
                  <a:schemeClr val="tx1"/>
                </a:solidFill>
                <a:effectLst/>
                <a:latin typeface="+mn-lt"/>
                <a:ea typeface="+mn-ea"/>
                <a:cs typeface="+mn-cs"/>
              </a:rPr>
              <a:t>[C] </a:t>
            </a:r>
            <a:r>
              <a:rPr lang="fr-FR" sz="1200" b="0" i="0" u="none" strike="noStrike" kern="1200" dirty="0">
                <a:solidFill>
                  <a:schemeClr val="tx1"/>
                </a:solidFill>
                <a:effectLst/>
                <a:latin typeface="+mn-lt"/>
                <a:ea typeface="+mn-ea"/>
                <a:cs typeface="+mn-cs"/>
              </a:rPr>
              <a:t>Une donnée à caractère personnel est une donnée se rapportant à une personne physique, identifiée ou identifiable, de manière directe ou indirecte, qui doit en conserver la maîtrise.</a:t>
            </a:r>
            <a:endParaRPr lang="fr-FR" b="0" dirty="0">
              <a:effectLst/>
            </a:endParaRPr>
          </a:p>
          <a:p>
            <a:pPr rtl="0"/>
            <a:br>
              <a:rPr lang="fr-FR" b="0" dirty="0">
                <a:effectLst/>
              </a:rPr>
            </a:br>
            <a:r>
              <a:rPr lang="fr-FR" sz="1200" b="1" i="0" u="none" strike="noStrike" kern="1200" dirty="0">
                <a:solidFill>
                  <a:schemeClr val="tx1"/>
                </a:solidFill>
                <a:effectLst/>
                <a:latin typeface="+mn-lt"/>
                <a:ea typeface="+mn-ea"/>
                <a:cs typeface="+mn-cs"/>
              </a:rPr>
              <a:t>[C]</a:t>
            </a:r>
            <a:r>
              <a:rPr lang="fr-FR" sz="1200" b="0" i="0" u="none" strike="noStrike" kern="1200" dirty="0">
                <a:solidFill>
                  <a:schemeClr val="tx1"/>
                </a:solidFill>
                <a:effectLst/>
                <a:latin typeface="+mn-lt"/>
                <a:ea typeface="+mn-ea"/>
                <a:cs typeface="+mn-cs"/>
              </a:rPr>
              <a:t> Ces derniers mots sont particulièrement importants, lorsque l’on sait qu’en 2020, la quantité mondiale de données dépassera les 40 zettaoctets (40 000 milliards de Giga Octets), et que 90% des données actuelles ont été générées ces deux dernières années.</a:t>
            </a:r>
            <a:endParaRPr lang="fr-FR" b="0" dirty="0">
              <a:effectLst/>
            </a:endParaRPr>
          </a:p>
          <a:p>
            <a:pPr rtl="0"/>
            <a:br>
              <a:rPr lang="fr-FR" b="0" dirty="0">
                <a:effectLst/>
              </a:rPr>
            </a:br>
            <a:r>
              <a:rPr lang="fr-FR" sz="1200" b="1" i="0" u="none" strike="noStrike" kern="1200" dirty="0">
                <a:solidFill>
                  <a:schemeClr val="tx1"/>
                </a:solidFill>
                <a:effectLst/>
                <a:latin typeface="+mn-lt"/>
                <a:ea typeface="+mn-ea"/>
                <a:cs typeface="+mn-cs"/>
              </a:rPr>
              <a:t>[C]</a:t>
            </a:r>
            <a:r>
              <a:rPr lang="fr-FR" sz="1200" b="0" i="0" u="none" strike="noStrike" kern="1200" dirty="0">
                <a:solidFill>
                  <a:schemeClr val="tx1"/>
                </a:solidFill>
                <a:effectLst/>
                <a:latin typeface="+mn-lt"/>
                <a:ea typeface="+mn-ea"/>
                <a:cs typeface="+mn-cs"/>
              </a:rPr>
              <a:t> Une autre statistique frappante est la quantité de données, que chacun d’entre nous génère lorsque nous naviguons sur internet : 1.7 </a:t>
            </a:r>
            <a:r>
              <a:rPr lang="fr-FR" sz="1200" b="0" i="0" u="none" strike="noStrike" kern="1200" dirty="0" err="1">
                <a:solidFill>
                  <a:schemeClr val="tx1"/>
                </a:solidFill>
                <a:effectLst/>
                <a:latin typeface="+mn-lt"/>
                <a:ea typeface="+mn-ea"/>
                <a:cs typeface="+mn-cs"/>
              </a:rPr>
              <a:t>Mega</a:t>
            </a:r>
            <a:r>
              <a:rPr lang="fr-FR" sz="1200" b="0" i="0" u="none" strike="noStrike" kern="1200" dirty="0">
                <a:solidFill>
                  <a:schemeClr val="tx1"/>
                </a:solidFill>
                <a:effectLst/>
                <a:latin typeface="+mn-lt"/>
                <a:ea typeface="+mn-ea"/>
                <a:cs typeface="+mn-cs"/>
              </a:rPr>
              <a:t> Octets chaque seconde. A l’échelle d’une journée, cela représente 147 Giga Octets</a:t>
            </a:r>
            <a:endParaRPr lang="fr-FR" b="0" dirty="0">
              <a:effectLst/>
            </a:endParaRPr>
          </a:p>
          <a:p>
            <a:pPr rtl="0"/>
            <a:br>
              <a:rPr lang="fr-FR" b="0" dirty="0">
                <a:effectLst/>
              </a:rPr>
            </a:br>
            <a:r>
              <a:rPr lang="fr-FR" sz="1200" b="1" i="0" u="none" strike="noStrike" kern="1200" dirty="0">
                <a:solidFill>
                  <a:schemeClr val="tx1"/>
                </a:solidFill>
                <a:effectLst/>
                <a:latin typeface="+mn-lt"/>
                <a:ea typeface="+mn-ea"/>
                <a:cs typeface="+mn-cs"/>
              </a:rPr>
              <a:t>[C]</a:t>
            </a:r>
            <a:r>
              <a:rPr lang="fr-FR" sz="1200" b="0" i="0" u="none" strike="noStrike" kern="1200" dirty="0">
                <a:solidFill>
                  <a:schemeClr val="tx1"/>
                </a:solidFill>
                <a:effectLst/>
                <a:latin typeface="+mn-lt"/>
                <a:ea typeface="+mn-ea"/>
                <a:cs typeface="+mn-cs"/>
              </a:rPr>
              <a:t> Comment garantir à une personne la maîtrise de ses données personnelles ?</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3</a:t>
            </a:fld>
            <a:endParaRPr lang="fr-FR"/>
          </a:p>
        </p:txBody>
      </p:sp>
    </p:spTree>
    <p:extLst>
      <p:ext uri="{BB962C8B-B14F-4D97-AF65-F5344CB8AC3E}">
        <p14:creationId xmlns:p14="http://schemas.microsoft.com/office/powerpoint/2010/main" val="402211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a:t>[M &amp; J]</a:t>
            </a:r>
          </a:p>
          <a:p>
            <a:pPr rtl="0"/>
            <a:r>
              <a:rPr lang="fr-FR" sz="1200" b="0" i="0" u="none" strike="noStrike" kern="1200" dirty="0">
                <a:solidFill>
                  <a:schemeClr val="tx1"/>
                </a:solidFill>
                <a:effectLst/>
                <a:latin typeface="+mn-lt"/>
                <a:ea typeface="+mn-ea"/>
                <a:cs typeface="+mn-cs"/>
              </a:rPr>
              <a:t>[M] Ces dernières années, la protection des données personnelles est devenue un enjeu majeur pour les entreprises, notamment du fait de l’émergence de nouvelles lois, sur lesquelles nous reviendrons plus en détail par la suite. De la même manière, il apparaît que les individus sont plus attentifs et sensibles à la protection de leurs données personnelles.</a:t>
            </a:r>
            <a:endParaRPr lang="fr-FR" b="1" dirty="0">
              <a:effectLst/>
            </a:endParaRPr>
          </a:p>
          <a:p>
            <a:pPr rtl="0"/>
            <a:br>
              <a:rPr lang="fr-FR" b="0" dirty="0">
                <a:effectLst/>
              </a:rPr>
            </a:br>
            <a:r>
              <a:rPr lang="fr-FR" sz="1200" b="0" i="0" u="none" strike="noStrike" kern="1200" dirty="0">
                <a:solidFill>
                  <a:schemeClr val="tx1"/>
                </a:solidFill>
                <a:effectLst/>
                <a:latin typeface="+mn-lt"/>
                <a:ea typeface="+mn-ea"/>
                <a:cs typeface="+mn-cs"/>
              </a:rPr>
              <a:t>[J] Pourtant, en 2019, pas moins de 4.1 Milliards d’enregistrements de données ont été compromis. On est donc en mesure de se demander si les moyens mis en œuvre suffisent à garantir la protection des données ?</a:t>
            </a:r>
            <a:endParaRPr lang="fr-FR" b="0" dirty="0">
              <a:effectLst/>
            </a:endParaRPr>
          </a:p>
          <a:p>
            <a:pPr rtl="0"/>
            <a:r>
              <a:rPr lang="fr-FR" sz="1200" b="0" i="0" u="none" strike="noStrike" kern="1200" dirty="0">
                <a:solidFill>
                  <a:schemeClr val="tx1"/>
                </a:solidFill>
                <a:effectLst/>
                <a:latin typeface="+mn-lt"/>
                <a:ea typeface="+mn-ea"/>
                <a:cs typeface="+mn-cs"/>
              </a:rPr>
              <a:t>Les violation de données ne cessent d’augmenter, avec notamment un vol d’identité toutes les 2 secondes dans le monde.</a:t>
            </a:r>
            <a:endParaRPr lang="fr-FR" b="0" dirty="0">
              <a:effectLst/>
            </a:endParaRPr>
          </a:p>
          <a:p>
            <a:pPr rtl="0"/>
            <a:r>
              <a:rPr lang="fr-FR" sz="1200" b="1" i="0" u="none" strike="noStrike" kern="1200" dirty="0">
                <a:solidFill>
                  <a:schemeClr val="tx1"/>
                </a:solidFill>
                <a:effectLst/>
                <a:latin typeface="+mn-lt"/>
                <a:ea typeface="+mn-ea"/>
                <a:cs typeface="+mn-cs"/>
              </a:rPr>
              <a:t>Les moyens mis en œuvre suffisent-ils à garantir la protection des données ?</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[M] Les entreprises sont au cœur de ces enjeux. Elles subissent de plus en plus d’attaques, de nature différentes (cf. figure),  provenant de sources ici encore de nature différentes.</a:t>
            </a:r>
            <a:endParaRPr lang="fr-FR" b="0" dirty="0">
              <a:effectLst/>
            </a:endParaRPr>
          </a:p>
          <a:p>
            <a:pPr rtl="0"/>
            <a:r>
              <a:rPr lang="fr-FR" sz="1200" b="0" i="0" u="none" strike="noStrike" kern="1200" dirty="0">
                <a:solidFill>
                  <a:schemeClr val="tx1"/>
                </a:solidFill>
                <a:effectLst/>
                <a:latin typeface="+mn-lt"/>
                <a:ea typeface="+mn-ea"/>
                <a:cs typeface="+mn-cs"/>
              </a:rPr>
              <a:t>Tous les secteurs sont impactés, mais les plus touchés sont la santé (27% des incidents) et la finance (14% des incidents).</a:t>
            </a:r>
            <a:endParaRPr lang="fr-FR" b="0" dirty="0">
              <a:effectLst/>
            </a:endParaRPr>
          </a:p>
          <a:p>
            <a:pPr rtl="0"/>
            <a:r>
              <a:rPr lang="fr-FR" sz="1200" b="1" i="0" u="none" strike="noStrike" kern="1200" dirty="0">
                <a:solidFill>
                  <a:schemeClr val="tx1"/>
                </a:solidFill>
                <a:effectLst/>
                <a:latin typeface="+mn-lt"/>
                <a:ea typeface="+mn-ea"/>
                <a:cs typeface="+mn-cs"/>
              </a:rPr>
              <a:t>Quels sont les enjeux pour les entreprises, et comment sont-elles impactées dans leurs pratiques ? </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4</a:t>
            </a:fld>
            <a:endParaRPr lang="fr-FR"/>
          </a:p>
        </p:txBody>
      </p:sp>
    </p:spTree>
    <p:extLst>
      <p:ext uri="{BB962C8B-B14F-4D97-AF65-F5344CB8AC3E}">
        <p14:creationId xmlns:p14="http://schemas.microsoft.com/office/powerpoint/2010/main" val="13184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br>
              <a:rPr lang="fr-FR" b="0" dirty="0">
                <a:effectLst/>
              </a:rPr>
            </a:br>
            <a:r>
              <a:rPr lang="fr-FR" sz="1200" b="0" i="0" u="none" strike="noStrike" kern="1200" dirty="0">
                <a:solidFill>
                  <a:schemeClr val="tx1"/>
                </a:solidFill>
                <a:effectLst/>
                <a:latin typeface="+mn-lt"/>
                <a:ea typeface="+mn-ea"/>
                <a:cs typeface="+mn-cs"/>
              </a:rPr>
              <a:t>Crainte que le système de fichage serve à le surveillance des citoyens </a:t>
            </a:r>
          </a:p>
          <a:p>
            <a:pPr rtl="0"/>
            <a:r>
              <a:rPr lang="fr-FR" sz="1200" b="0" i="0" u="none" strike="noStrike" kern="1200" dirty="0">
                <a:solidFill>
                  <a:schemeClr val="tx1"/>
                </a:solidFill>
                <a:effectLst/>
                <a:latin typeface="+mn-lt"/>
                <a:ea typeface="+mn-ea"/>
                <a:cs typeface="+mn-cs"/>
              </a:rPr>
              <a:t>1974 </a:t>
            </a:r>
            <a:r>
              <a:rPr lang="fr-FR" sz="1200" b="0" i="0" u="none" strike="noStrike" kern="1200" dirty="0">
                <a:solidFill>
                  <a:schemeClr val="tx1"/>
                </a:solidFill>
                <a:effectLst/>
                <a:latin typeface="+mn-lt"/>
                <a:ea typeface="+mn-ea"/>
                <a:cs typeface="+mn-cs"/>
                <a:sym typeface="Wingdings" pitchFamily="2" charset="2"/>
              </a:rPr>
              <a:t></a:t>
            </a:r>
            <a:r>
              <a:rPr lang="fr-FR" sz="1200" b="0" i="0" u="none" strike="noStrike" kern="1200" dirty="0">
                <a:solidFill>
                  <a:schemeClr val="tx1"/>
                </a:solidFill>
                <a:effectLst/>
                <a:latin typeface="+mn-lt"/>
                <a:ea typeface="+mn-ea"/>
                <a:cs typeface="+mn-cs"/>
              </a:rPr>
              <a:t> un article du journal Le Monde intitulé “SAFARI, ou la chasse aux Français” dénonce ce projet secret et sa dangerosité potentielle</a:t>
            </a:r>
          </a:p>
          <a:p>
            <a:pPr rtl="0"/>
            <a:r>
              <a:rPr lang="fr-FR" sz="1200" b="0" i="0" u="none" strike="noStrike" kern="1200" dirty="0">
                <a:solidFill>
                  <a:schemeClr val="tx1"/>
                </a:solidFill>
                <a:effectLst/>
                <a:latin typeface="+mn-lt"/>
                <a:ea typeface="+mn-ea"/>
                <a:cs typeface="+mn-cs"/>
                <a:sym typeface="Wingdings" pitchFamily="2" charset="2"/>
              </a:rPr>
              <a:t> impact </a:t>
            </a:r>
            <a:r>
              <a:rPr lang="fr-FR" sz="1200" b="0" i="0" u="none" strike="noStrike" kern="1200" dirty="0">
                <a:solidFill>
                  <a:schemeClr val="tx1"/>
                </a:solidFill>
                <a:effectLst/>
                <a:latin typeface="+mn-lt"/>
                <a:ea typeface="+mn-ea"/>
                <a:cs typeface="+mn-cs"/>
              </a:rPr>
              <a:t>retentissant et embrase l’opinion publique, inquiète de voir ses libertés entravées.</a:t>
            </a:r>
            <a:endParaRPr lang="fr-FR" b="0" dirty="0">
              <a:effectLst/>
            </a:endParaRPr>
          </a:p>
          <a:p>
            <a:pPr rtl="0"/>
            <a:r>
              <a:rPr lang="fr-FR" sz="1200" b="0" i="0" u="none" strike="noStrike" kern="1200" dirty="0" err="1">
                <a:solidFill>
                  <a:schemeClr val="tx1"/>
                </a:solidFill>
                <a:effectLst/>
                <a:latin typeface="+mn-lt"/>
                <a:ea typeface="+mn-ea"/>
                <a:cs typeface="+mn-cs"/>
              </a:rPr>
              <a:t>Gvt</a:t>
            </a:r>
            <a:r>
              <a:rPr lang="fr-FR" sz="1200" b="0" i="0" u="none" strike="noStrike" kern="1200" dirty="0">
                <a:solidFill>
                  <a:schemeClr val="tx1"/>
                </a:solidFill>
                <a:effectLst/>
                <a:latin typeface="+mn-lt"/>
                <a:ea typeface="+mn-ea"/>
                <a:cs typeface="+mn-cs"/>
              </a:rPr>
              <a:t> décide de créer une </a:t>
            </a:r>
            <a:r>
              <a:rPr lang="fr-FR" sz="1200" b="1" i="0" u="none" strike="noStrike" kern="1200" dirty="0">
                <a:solidFill>
                  <a:schemeClr val="tx1"/>
                </a:solidFill>
                <a:effectLst/>
                <a:latin typeface="+mn-lt"/>
                <a:ea typeface="+mn-ea"/>
                <a:cs typeface="+mn-cs"/>
              </a:rPr>
              <a:t>commission</a:t>
            </a:r>
            <a:r>
              <a:rPr lang="fr-FR" sz="1200" b="0" i="0" u="none" strike="noStrike" kern="1200" dirty="0">
                <a:solidFill>
                  <a:schemeClr val="tx1"/>
                </a:solidFill>
                <a:effectLst/>
                <a:latin typeface="+mn-lt"/>
                <a:ea typeface="+mn-ea"/>
                <a:cs typeface="+mn-cs"/>
              </a:rPr>
              <a:t> chargée de proposer une réglementation sur l’utilisation des moyens informatiques.</a:t>
            </a:r>
          </a:p>
          <a:p>
            <a:pPr rtl="0"/>
            <a:r>
              <a:rPr lang="fr-FR" sz="1200" b="0" i="0" u="none" strike="noStrike" kern="1200" dirty="0">
                <a:solidFill>
                  <a:schemeClr val="tx1"/>
                </a:solidFill>
                <a:effectLst/>
                <a:latin typeface="+mn-lt"/>
                <a:ea typeface="+mn-ea"/>
                <a:cs typeface="+mn-cs"/>
                <a:sym typeface="Wingdings" pitchFamily="2" charset="2"/>
              </a:rPr>
              <a:t> </a:t>
            </a:r>
            <a:r>
              <a:rPr lang="fr-FR" sz="1200" b="0" i="0" u="none" strike="noStrike" kern="1200" dirty="0">
                <a:solidFill>
                  <a:schemeClr val="tx1"/>
                </a:solidFill>
                <a:effectLst/>
                <a:latin typeface="+mn-lt"/>
                <a:ea typeface="+mn-ea"/>
                <a:cs typeface="+mn-cs"/>
              </a:rPr>
              <a:t>assurer la </a:t>
            </a:r>
            <a:r>
              <a:rPr lang="fr-FR" sz="1200" b="1" i="0" u="none" strike="noStrike" kern="1200" dirty="0">
                <a:solidFill>
                  <a:schemeClr val="tx1"/>
                </a:solidFill>
                <a:effectLst/>
                <a:latin typeface="+mn-lt"/>
                <a:ea typeface="+mn-ea"/>
                <a:cs typeface="+mn-cs"/>
              </a:rPr>
              <a:t>protection de la vie privée</a:t>
            </a:r>
            <a:r>
              <a:rPr lang="fr-FR" sz="1200" b="0" i="0" u="none" strike="noStrike" kern="1200" dirty="0">
                <a:solidFill>
                  <a:schemeClr val="tx1"/>
                </a:solidFill>
                <a:effectLst/>
                <a:latin typeface="+mn-lt"/>
                <a:ea typeface="+mn-ea"/>
                <a:cs typeface="+mn-cs"/>
              </a:rPr>
              <a:t> et des </a:t>
            </a:r>
            <a:r>
              <a:rPr lang="fr-FR" sz="1200" b="1" i="0" u="none" strike="noStrike" kern="1200" dirty="0">
                <a:solidFill>
                  <a:schemeClr val="tx1"/>
                </a:solidFill>
                <a:effectLst/>
                <a:latin typeface="+mn-lt"/>
                <a:ea typeface="+mn-ea"/>
                <a:cs typeface="+mn-cs"/>
              </a:rPr>
              <a:t>libertés individuelles</a:t>
            </a:r>
            <a:r>
              <a:rPr lang="fr-FR" sz="1200" b="0" i="0" u="none" strike="noStrike" kern="1200" dirty="0">
                <a:solidFill>
                  <a:schemeClr val="tx1"/>
                </a:solidFill>
                <a:effectLst/>
                <a:latin typeface="+mn-lt"/>
                <a:ea typeface="+mn-ea"/>
                <a:cs typeface="+mn-cs"/>
              </a:rPr>
              <a:t> face aux traitements informatiques. </a:t>
            </a:r>
            <a:br>
              <a:rPr lang="fr-FR" sz="1200" b="0" i="0" u="none" strike="noStrike" kern="1200" dirty="0">
                <a:solidFill>
                  <a:schemeClr val="tx1"/>
                </a:solidFill>
                <a:effectLst/>
                <a:latin typeface="+mn-lt"/>
                <a:ea typeface="+mn-ea"/>
                <a:cs typeface="+mn-cs"/>
              </a:rPr>
            </a:br>
            <a:r>
              <a:rPr lang="fr-FR" sz="1200" b="0" i="0" u="none" strike="noStrike" kern="1200" dirty="0">
                <a:solidFill>
                  <a:schemeClr val="tx1"/>
                </a:solidFill>
                <a:effectLst/>
                <a:latin typeface="+mn-lt"/>
                <a:ea typeface="+mn-ea"/>
                <a:cs typeface="+mn-cs"/>
              </a:rPr>
              <a:t>De cette initiative naît la loi Informatique et Libertés du 6 Janvier 1978. La commission sera elle rebaptisée la CNIL.</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[C] RGPD </a:t>
            </a:r>
            <a:r>
              <a:rPr lang="fr-FR" sz="1200" b="0" i="0" u="none" strike="noStrike" kern="1200" dirty="0">
                <a:solidFill>
                  <a:schemeClr val="tx1"/>
                </a:solidFill>
                <a:effectLst/>
                <a:latin typeface="+mn-lt"/>
                <a:ea typeface="+mn-ea"/>
                <a:cs typeface="+mn-cs"/>
                <a:sym typeface="Wingdings" pitchFamily="2" charset="2"/>
              </a:rPr>
              <a:t> </a:t>
            </a:r>
            <a:r>
              <a:rPr lang="fr-FR" sz="1200" b="0" i="0" u="none" strike="noStrike" kern="1200" dirty="0">
                <a:solidFill>
                  <a:schemeClr val="tx1"/>
                </a:solidFill>
                <a:effectLst/>
                <a:latin typeface="+mn-lt"/>
                <a:ea typeface="+mn-ea"/>
                <a:cs typeface="+mn-cs"/>
              </a:rPr>
              <a:t>marque un véritable changement de paradigme. </a:t>
            </a:r>
            <a:br>
              <a:rPr lang="fr-FR" sz="1200" b="0" i="0" u="none" strike="noStrike" kern="1200" dirty="0">
                <a:solidFill>
                  <a:schemeClr val="tx1"/>
                </a:solidFill>
                <a:effectLst/>
                <a:latin typeface="+mn-lt"/>
                <a:ea typeface="+mn-ea"/>
                <a:cs typeface="+mn-cs"/>
              </a:rPr>
            </a:br>
            <a:r>
              <a:rPr lang="fr-FR" sz="1200" b="1" i="0" u="none" strike="noStrike" kern="1200" dirty="0">
                <a:solidFill>
                  <a:schemeClr val="tx1"/>
                </a:solidFill>
                <a:effectLst/>
                <a:latin typeface="+mn-lt"/>
                <a:ea typeface="+mn-ea"/>
                <a:cs typeface="+mn-cs"/>
              </a:rPr>
              <a:t>redonner à chaque citoyen le pouvoir sur ses données</a:t>
            </a:r>
            <a:r>
              <a:rPr lang="fr-FR" sz="1200" b="0" i="0" u="none" strike="noStrike" kern="1200" dirty="0">
                <a:solidFill>
                  <a:schemeClr val="tx1"/>
                </a:solidFill>
                <a:effectLst/>
                <a:latin typeface="+mn-lt"/>
                <a:ea typeface="+mn-ea"/>
                <a:cs typeface="+mn-cs"/>
              </a:rPr>
              <a:t>. </a:t>
            </a:r>
          </a:p>
          <a:p>
            <a:pPr rtl="0"/>
            <a:r>
              <a:rPr lang="fr-FR" sz="1200" b="0" i="0" u="none" strike="noStrike" kern="1200" dirty="0">
                <a:solidFill>
                  <a:schemeClr val="tx1"/>
                </a:solidFill>
                <a:effectLst/>
                <a:latin typeface="+mn-lt"/>
                <a:ea typeface="+mn-ea"/>
                <a:cs typeface="+mn-cs"/>
                <a:sym typeface="Wingdings" pitchFamily="2" charset="2"/>
              </a:rPr>
              <a:t> </a:t>
            </a:r>
            <a:r>
              <a:rPr lang="fr-FR" sz="1200" b="0" i="0" u="none" strike="noStrike" kern="1200" dirty="0">
                <a:solidFill>
                  <a:schemeClr val="tx1"/>
                </a:solidFill>
                <a:effectLst/>
                <a:latin typeface="+mn-lt"/>
                <a:ea typeface="+mn-ea"/>
                <a:cs typeface="+mn-cs"/>
              </a:rPr>
              <a:t>cadre harmonisé et consolide son pouvoir en matière de protection des données personnelles.</a:t>
            </a:r>
            <a:endParaRPr lang="fr-FR" b="0" dirty="0">
              <a:effectLst/>
            </a:endParaRPr>
          </a:p>
          <a:p>
            <a:pPr marL="171450" indent="-171450" rtl="0">
              <a:buFont typeface="Wingdings" pitchFamily="2" charset="2"/>
              <a:buChar char="à"/>
            </a:pPr>
            <a:r>
              <a:rPr lang="fr-FR" sz="1200" b="0" i="0" u="none" strike="noStrike" kern="1200" dirty="0">
                <a:solidFill>
                  <a:schemeClr val="tx1"/>
                </a:solidFill>
                <a:effectLst/>
                <a:latin typeface="+mn-lt"/>
                <a:ea typeface="+mn-ea"/>
                <a:cs typeface="+mn-cs"/>
              </a:rPr>
              <a:t>Modernisation de la protection des données face aux évolutions technologiques (Big Data, objets connectés, etc.) en renforçant les droits des individus. </a:t>
            </a:r>
          </a:p>
          <a:p>
            <a:pPr marL="171450" indent="-171450" rtl="0">
              <a:buFont typeface="Wingdings" pitchFamily="2" charset="2"/>
              <a:buChar char="à"/>
            </a:pPr>
            <a:r>
              <a:rPr lang="fr-FR" sz="1200" b="0" i="0" u="none" strike="noStrike" kern="1200" dirty="0">
                <a:solidFill>
                  <a:schemeClr val="tx1"/>
                </a:solidFill>
                <a:effectLst/>
                <a:latin typeface="+mn-lt"/>
                <a:ea typeface="+mn-ea"/>
                <a:cs typeface="+mn-cs"/>
              </a:rPr>
              <a:t> sanctions bien plus dissuasives, l’Europe se dote d’un contre pouvoir important face aux géants de la donnée.</a:t>
            </a:r>
            <a:endParaRPr lang="fr-FR" b="0" dirty="0">
              <a:effectLst/>
            </a:endParaRPr>
          </a:p>
          <a:p>
            <a:pPr rtl="0"/>
            <a:r>
              <a:rPr lang="fr-FR" sz="1200" b="0" i="0" u="none" strike="noStrike" kern="1200" dirty="0">
                <a:solidFill>
                  <a:schemeClr val="tx1"/>
                </a:solidFill>
                <a:effectLst/>
                <a:latin typeface="+mn-lt"/>
                <a:ea typeface="+mn-ea"/>
                <a:cs typeface="+mn-cs"/>
              </a:rPr>
              <a:t>En effet, le texte s’applique non seulement en Europe mais aussi à toutes entreprises traitants des données personnelles de citoyens présents sur le sol européen. Son ampleur est donc mondiale.</a:t>
            </a:r>
            <a:endParaRPr lang="fr-FR" b="0" dirty="0">
              <a:effectLst/>
            </a:endParaRPr>
          </a:p>
          <a:p>
            <a:br>
              <a:rPr lang="fr-FR" dirty="0"/>
            </a:br>
            <a:endParaRPr lang="fr-FR" sz="1200" dirty="0">
              <a:latin typeface="Roboto" panose="02000000000000000000" pitchFamily="2" charset="0"/>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5</a:t>
            </a:fld>
            <a:endParaRPr lang="fr-FR"/>
          </a:p>
        </p:txBody>
      </p:sp>
    </p:spTree>
    <p:extLst>
      <p:ext uri="{BB962C8B-B14F-4D97-AF65-F5344CB8AC3E}">
        <p14:creationId xmlns:p14="http://schemas.microsoft.com/office/powerpoint/2010/main" val="205185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sng" kern="1200" dirty="0">
                <a:solidFill>
                  <a:schemeClr val="tx1"/>
                </a:solidFill>
                <a:effectLst/>
                <a:latin typeface="+mn-lt"/>
                <a:ea typeface="+mn-ea"/>
                <a:cs typeface="+mn-cs"/>
              </a:rPr>
              <a:t>Acteurs</a:t>
            </a:r>
            <a:r>
              <a:rPr lang="fr-FR" sz="1200" b="0" i="0" u="none" strike="noStrike" kern="1200" dirty="0">
                <a:solidFill>
                  <a:schemeClr val="tx1"/>
                </a:solidFill>
                <a:effectLst/>
                <a:latin typeface="+mn-lt"/>
                <a:ea typeface="+mn-ea"/>
                <a:cs typeface="+mn-cs"/>
              </a:rPr>
              <a:t> :</a:t>
            </a:r>
            <a:endParaRPr lang="fr-FR" b="0" dirty="0">
              <a:effectLst/>
            </a:endParaRPr>
          </a:p>
          <a:p>
            <a:pPr rtl="0"/>
            <a:r>
              <a:rPr lang="fr-FR" sz="1200" b="0" i="0" u="none" strike="noStrike" kern="1200" dirty="0">
                <a:solidFill>
                  <a:schemeClr val="tx1"/>
                </a:solidFill>
                <a:effectLst/>
                <a:latin typeface="+mn-lt"/>
                <a:ea typeface="+mn-ea"/>
                <a:cs typeface="+mn-cs"/>
              </a:rPr>
              <a:t>[C] CNIL, qui </a:t>
            </a:r>
            <a:r>
              <a:rPr lang="fr-FR" sz="1200" b="1" i="0" u="none" strike="noStrike" kern="1200" dirty="0">
                <a:solidFill>
                  <a:schemeClr val="tx1"/>
                </a:solidFill>
                <a:effectLst/>
                <a:latin typeface="+mn-lt"/>
                <a:ea typeface="+mn-ea"/>
                <a:cs typeface="+mn-cs"/>
              </a:rPr>
              <a:t>accompagne les professionnels dans leur mise en conformité</a:t>
            </a:r>
            <a:r>
              <a:rPr lang="fr-FR" sz="1200" b="0" i="0" u="none" strike="noStrike" kern="1200" dirty="0">
                <a:solidFill>
                  <a:schemeClr val="tx1"/>
                </a:solidFill>
                <a:effectLst/>
                <a:latin typeface="+mn-lt"/>
                <a:ea typeface="+mn-ea"/>
                <a:cs typeface="+mn-cs"/>
              </a:rPr>
              <a:t> et </a:t>
            </a:r>
            <a:r>
              <a:rPr lang="fr-FR" sz="1200" b="1" i="0" u="none" strike="noStrike" kern="1200" dirty="0">
                <a:solidFill>
                  <a:schemeClr val="tx1"/>
                </a:solidFill>
                <a:effectLst/>
                <a:latin typeface="+mn-lt"/>
                <a:ea typeface="+mn-ea"/>
                <a:cs typeface="+mn-cs"/>
              </a:rPr>
              <a:t>aide les particuliers à maîtriser leurs données personnelles et exercer leurs droits.</a:t>
            </a:r>
            <a:endParaRPr lang="fr-FR" b="1" dirty="0">
              <a:effectLst/>
            </a:endParaRPr>
          </a:p>
          <a:p>
            <a:pPr rtl="0"/>
            <a:r>
              <a:rPr lang="fr-FR" sz="1200" b="0" i="0" u="none" strike="noStrike" kern="1200" dirty="0">
                <a:solidFill>
                  <a:schemeClr val="tx1"/>
                </a:solidFill>
                <a:effectLst/>
                <a:latin typeface="+mn-lt"/>
                <a:ea typeface="+mn-ea"/>
                <a:cs typeface="+mn-cs"/>
              </a:rPr>
              <a:t>[C] </a:t>
            </a:r>
            <a:r>
              <a:rPr lang="fr-FR" sz="1200" b="1" i="0" u="none" strike="noStrike" kern="1200" dirty="0">
                <a:solidFill>
                  <a:schemeClr val="tx1"/>
                </a:solidFill>
                <a:effectLst/>
                <a:latin typeface="+mn-lt"/>
                <a:ea typeface="+mn-ea"/>
                <a:cs typeface="+mn-cs"/>
              </a:rPr>
              <a:t>Comité Européen pour la protection des données</a:t>
            </a:r>
            <a:r>
              <a:rPr lang="fr-FR" sz="1200" b="0" i="0" u="none" strike="noStrike" kern="1200" dirty="0">
                <a:solidFill>
                  <a:schemeClr val="tx1"/>
                </a:solidFill>
                <a:effectLst/>
                <a:latin typeface="+mn-lt"/>
                <a:ea typeface="+mn-ea"/>
                <a:cs typeface="+mn-cs"/>
              </a:rPr>
              <a:t>. Sa principale mission est de garantir l’application du RGPD et de la directive (95/46/CE) sur la protection des données personnelles.</a:t>
            </a:r>
            <a:endParaRPr lang="fr-FR" b="0" dirty="0">
              <a:effectLst/>
            </a:endParaRPr>
          </a:p>
          <a:p>
            <a:pPr rtl="0"/>
            <a:r>
              <a:rPr lang="fr-FR" sz="1200" b="0" i="0" u="none" strike="noStrike" kern="1200" dirty="0">
                <a:solidFill>
                  <a:schemeClr val="tx1"/>
                </a:solidFill>
                <a:effectLst/>
                <a:latin typeface="+mn-lt"/>
                <a:ea typeface="+mn-ea"/>
                <a:cs typeface="+mn-cs"/>
              </a:rPr>
              <a:t>[C] DPO : Data Protection </a:t>
            </a:r>
            <a:r>
              <a:rPr lang="fr-FR" sz="1200" b="0" i="0" u="none" strike="noStrike" kern="1200" dirty="0" err="1">
                <a:solidFill>
                  <a:schemeClr val="tx1"/>
                </a:solidFill>
                <a:effectLst/>
                <a:latin typeface="+mn-lt"/>
                <a:ea typeface="+mn-ea"/>
                <a:cs typeface="+mn-cs"/>
              </a:rPr>
              <a:t>Officer</a:t>
            </a:r>
            <a:r>
              <a:rPr lang="fr-FR" sz="1200" b="0" i="0" u="none" strike="noStrike" kern="1200" dirty="0">
                <a:solidFill>
                  <a:schemeClr val="tx1"/>
                </a:solidFill>
                <a:effectLst/>
                <a:latin typeface="+mn-lt"/>
                <a:ea typeface="+mn-ea"/>
                <a:cs typeface="+mn-cs"/>
              </a:rPr>
              <a:t>. Agit au niveau de l’entreprise. Il est le </a:t>
            </a:r>
            <a:r>
              <a:rPr lang="fr-FR" sz="1200" b="1" i="0" u="none" strike="noStrike" kern="1200" dirty="0">
                <a:solidFill>
                  <a:schemeClr val="tx1"/>
                </a:solidFill>
                <a:effectLst/>
                <a:latin typeface="+mn-lt"/>
                <a:ea typeface="+mn-ea"/>
                <a:cs typeface="+mn-cs"/>
              </a:rPr>
              <a:t>point de contact</a:t>
            </a:r>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et de connexion entre l’organisme qu’il représente et l’autorité de contrôle nationale</a:t>
            </a:r>
            <a:r>
              <a:rPr lang="fr-FR" sz="1200" b="0" i="0" u="none" strike="noStrike" kern="1200" dirty="0">
                <a:solidFill>
                  <a:schemeClr val="tx1"/>
                </a:solidFill>
                <a:effectLst/>
                <a:latin typeface="+mn-lt"/>
                <a:ea typeface="+mn-ea"/>
                <a:cs typeface="+mn-cs"/>
              </a:rPr>
              <a:t> telle que la CNIL en France. Son rôle est de </a:t>
            </a:r>
            <a:r>
              <a:rPr lang="fr-FR" sz="1200" b="1" i="0" u="none" strike="noStrike" kern="1200" dirty="0">
                <a:solidFill>
                  <a:schemeClr val="tx1"/>
                </a:solidFill>
                <a:effectLst/>
                <a:latin typeface="+mn-lt"/>
                <a:ea typeface="+mn-ea"/>
                <a:cs typeface="+mn-cs"/>
              </a:rPr>
              <a:t>conseiller de manière indépendante</a:t>
            </a:r>
            <a:r>
              <a:rPr lang="fr-FR" sz="1200" b="0" i="0" u="none" strike="noStrike" kern="1200" dirty="0">
                <a:solidFill>
                  <a:schemeClr val="tx1"/>
                </a:solidFill>
                <a:effectLst/>
                <a:latin typeface="+mn-lt"/>
                <a:ea typeface="+mn-ea"/>
                <a:cs typeface="+mn-cs"/>
              </a:rPr>
              <a:t> et de </a:t>
            </a:r>
            <a:r>
              <a:rPr lang="fr-FR" sz="1200" b="1" i="0" u="none" strike="noStrike" kern="1200" dirty="0">
                <a:solidFill>
                  <a:schemeClr val="tx1"/>
                </a:solidFill>
                <a:effectLst/>
                <a:latin typeface="+mn-lt"/>
                <a:ea typeface="+mn-ea"/>
                <a:cs typeface="+mn-cs"/>
              </a:rPr>
              <a:t>s’assurer que le RGDP est correctement respecté</a:t>
            </a:r>
            <a:r>
              <a:rPr lang="fr-FR" sz="1200" b="0" i="0" u="none" strike="noStrike" kern="1200" dirty="0">
                <a:solidFill>
                  <a:schemeClr val="tx1"/>
                </a:solidFill>
                <a:effectLst/>
                <a:latin typeface="+mn-lt"/>
                <a:ea typeface="+mn-ea"/>
                <a:cs typeface="+mn-cs"/>
              </a:rPr>
              <a:t> au sein de l'organisme.</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L’entrée en application du RGPD a marqué une forte prise de conscience des enjeux de protection des données, en France comme en Europe. Cela s’est traduit pour les particuliers, sur la période de mai 2018 à mai 2019, par une augmentation considérable des plaintes adressées à la CNIL : </a:t>
            </a:r>
          </a:p>
          <a:p>
            <a:pPr rtl="0"/>
            <a:r>
              <a:rPr lang="fr-FR" sz="1200" b="0" i="0" u="none" strike="noStrike" kern="1200" dirty="0">
                <a:solidFill>
                  <a:schemeClr val="tx1"/>
                </a:solidFill>
                <a:effectLst/>
                <a:latin typeface="+mn-lt"/>
                <a:ea typeface="+mn-ea"/>
                <a:cs typeface="+mn-cs"/>
              </a:rPr>
              <a:t>plus de </a:t>
            </a:r>
            <a:r>
              <a:rPr lang="fr-FR" sz="1200" b="1" i="0" u="none" strike="noStrike" kern="1200" dirty="0">
                <a:solidFill>
                  <a:schemeClr val="tx1"/>
                </a:solidFill>
                <a:effectLst/>
                <a:latin typeface="+mn-lt"/>
                <a:ea typeface="+mn-ea"/>
                <a:cs typeface="+mn-cs"/>
              </a:rPr>
              <a:t>11 900 plaintes en France</a:t>
            </a:r>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(+ 30 %) et 144 376 plaintes au niveau européen</a:t>
            </a:r>
            <a:r>
              <a:rPr lang="fr-FR" sz="1200" b="0" i="0" u="none" strike="noStrike" kern="1200" dirty="0">
                <a:solidFill>
                  <a:schemeClr val="tx1"/>
                </a:solidFill>
                <a:effectLst/>
                <a:latin typeface="+mn-lt"/>
                <a:ea typeface="+mn-ea"/>
                <a:cs typeface="+mn-cs"/>
              </a:rPr>
              <a:t>.</a:t>
            </a:r>
            <a:endParaRPr lang="fr-FR" b="0" dirty="0">
              <a:effectLst/>
            </a:endParaRPr>
          </a:p>
          <a:p>
            <a:pPr rtl="0"/>
            <a:r>
              <a:rPr lang="fr-FR" sz="1200" b="0" i="0" u="none" strike="noStrike" kern="1200" dirty="0">
                <a:solidFill>
                  <a:schemeClr val="tx1"/>
                </a:solidFill>
                <a:effectLst/>
                <a:latin typeface="+mn-lt"/>
                <a:ea typeface="+mn-ea"/>
                <a:cs typeface="+mn-cs"/>
              </a:rPr>
              <a:t>[C] Cette prise de conscience se manifeste également chez les professionnels, qui s’approprient progressivement les nouveaux dispositifs du RGPD :</a:t>
            </a:r>
            <a:endParaRPr lang="fr-FR" b="0" dirty="0">
              <a:effectLst/>
            </a:endParaRPr>
          </a:p>
          <a:p>
            <a:pPr rtl="0"/>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2 044 notifications de violation de données</a:t>
            </a:r>
            <a:r>
              <a:rPr lang="fr-FR" sz="1200" b="0" i="0" u="none" strike="noStrike" kern="1200" dirty="0">
                <a:solidFill>
                  <a:schemeClr val="tx1"/>
                </a:solidFill>
                <a:effectLst/>
                <a:latin typeface="+mn-lt"/>
                <a:ea typeface="+mn-ea"/>
                <a:cs typeface="+mn-cs"/>
              </a:rPr>
              <a:t> en France et 89 271 au niveau européen ;</a:t>
            </a:r>
            <a:endParaRPr lang="fr-FR" b="0" dirty="0">
              <a:effectLst/>
            </a:endParaRPr>
          </a:p>
          <a:p>
            <a:pPr rtl="0"/>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plus de 19 000 délégués à la protection des données </a:t>
            </a:r>
            <a:r>
              <a:rPr lang="fr-FR" sz="1200" b="0" i="0" u="none" strike="noStrike" kern="1200" dirty="0">
                <a:solidFill>
                  <a:schemeClr val="tx1"/>
                </a:solidFill>
                <a:effectLst/>
                <a:latin typeface="+mn-lt"/>
                <a:ea typeface="+mn-ea"/>
                <a:cs typeface="+mn-cs"/>
              </a:rPr>
              <a:t>(personnes physiques ou morales) ont été désignés par plus de 53 000 organismes ;</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[J] Preuve de cette mobilisation croissante des professionnels et particuliers sur la protection des données, le site de la CNIL a cumulé plus de </a:t>
            </a:r>
            <a:r>
              <a:rPr lang="fr-FR" sz="1200" b="1" i="0" u="none" strike="noStrike" kern="1200" dirty="0">
                <a:solidFill>
                  <a:schemeClr val="tx1"/>
                </a:solidFill>
                <a:effectLst/>
                <a:latin typeface="+mn-lt"/>
                <a:ea typeface="+mn-ea"/>
                <a:cs typeface="+mn-cs"/>
              </a:rPr>
              <a:t>8,1 millions de visites</a:t>
            </a:r>
            <a:r>
              <a:rPr lang="fr-FR" sz="1200" b="0" i="0" u="none" strike="noStrike" kern="1200" dirty="0">
                <a:solidFill>
                  <a:schemeClr val="tx1"/>
                </a:solidFill>
                <a:effectLst/>
                <a:latin typeface="+mn-lt"/>
                <a:ea typeface="+mn-ea"/>
                <a:cs typeface="+mn-cs"/>
              </a:rPr>
              <a:t> depuis un an.</a:t>
            </a:r>
            <a:endParaRPr lang="fr-FR" b="0" dirty="0">
              <a:effectLst/>
            </a:endParaRPr>
          </a:p>
          <a:p>
            <a:br>
              <a:rPr lang="fr-FR" b="0" dirty="0">
                <a:effectLst/>
              </a:rPr>
            </a:br>
            <a:endParaRPr lang="fr-FR" sz="1200" dirty="0">
              <a:latin typeface="Roboto" panose="02000000000000000000" pitchFamily="2" charset="0"/>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6</a:t>
            </a:fld>
            <a:endParaRPr lang="fr-FR"/>
          </a:p>
        </p:txBody>
      </p:sp>
    </p:spTree>
    <p:extLst>
      <p:ext uri="{BB962C8B-B14F-4D97-AF65-F5344CB8AC3E}">
        <p14:creationId xmlns:p14="http://schemas.microsoft.com/office/powerpoint/2010/main" val="199001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a:solidFill>
                  <a:schemeClr val="tx1"/>
                </a:solidFill>
                <a:effectLst/>
                <a:latin typeface="+mn-lt"/>
                <a:ea typeface="+mn-ea"/>
                <a:cs typeface="+mn-cs"/>
              </a:rPr>
              <a:t>[M &amp; W]</a:t>
            </a:r>
          </a:p>
          <a:p>
            <a:pPr rtl="0"/>
            <a:r>
              <a:rPr lang="fr-FR" sz="1200" b="0" i="0" u="none" strike="noStrike" kern="1200" dirty="0">
                <a:solidFill>
                  <a:schemeClr val="tx1"/>
                </a:solidFill>
                <a:effectLst/>
                <a:latin typeface="+mn-lt"/>
                <a:ea typeface="+mn-ea"/>
                <a:cs typeface="+mn-cs"/>
              </a:rPr>
              <a:t>[W] Dans un contexte de mondialisation, avec des flux qui ne cessent de croître, </a:t>
            </a:r>
            <a:r>
              <a:rPr lang="fr-FR" sz="1200" b="1" i="0" u="none" strike="noStrike" kern="1200" dirty="0">
                <a:solidFill>
                  <a:schemeClr val="tx1"/>
                </a:solidFill>
                <a:effectLst/>
                <a:latin typeface="+mn-lt"/>
                <a:ea typeface="+mn-ea"/>
                <a:cs typeface="+mn-cs"/>
              </a:rPr>
              <a:t>les</a:t>
            </a:r>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données personnelles représentent un enjeu stratégique pour le commerce international</a:t>
            </a:r>
            <a:r>
              <a:rPr lang="fr-FR" sz="1200" b="0" i="0" u="none" strike="noStrike" kern="1200" dirty="0">
                <a:solidFill>
                  <a:schemeClr val="tx1"/>
                </a:solidFill>
                <a:effectLst/>
                <a:latin typeface="+mn-lt"/>
                <a:ea typeface="+mn-ea"/>
                <a:cs typeface="+mn-cs"/>
              </a:rPr>
              <a:t>.</a:t>
            </a:r>
            <a:endParaRPr lang="fr-FR" b="0" dirty="0">
              <a:effectLst/>
            </a:endParaRPr>
          </a:p>
          <a:p>
            <a:pPr rtl="0"/>
            <a:r>
              <a:rPr lang="fr-FR" sz="1200" b="0" i="0" u="none" strike="noStrike" kern="1200" dirty="0">
                <a:solidFill>
                  <a:schemeClr val="tx1"/>
                </a:solidFill>
                <a:effectLst/>
                <a:latin typeface="+mn-lt"/>
                <a:ea typeface="+mn-ea"/>
                <a:cs typeface="+mn-cs"/>
              </a:rPr>
              <a:t>En effet, il est fréquent que les transactions commerciales soient accompagnées de données, parce qu’elles sont l’objet du commerce, ou sont incorporées au produit ou au service commercialisé. </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[M] Toutefois, la </a:t>
            </a:r>
            <a:r>
              <a:rPr lang="fr-FR" sz="1200" b="1" i="0" u="none" strike="noStrike" kern="1200" dirty="0">
                <a:solidFill>
                  <a:schemeClr val="tx1"/>
                </a:solidFill>
                <a:effectLst/>
                <a:latin typeface="+mn-lt"/>
                <a:ea typeface="+mn-ea"/>
                <a:cs typeface="+mn-cs"/>
              </a:rPr>
              <a:t>protection des données personnelles est</a:t>
            </a:r>
            <a:r>
              <a:rPr lang="fr-FR" sz="1200" b="0" i="0" u="none" strike="noStrike" kern="1200" dirty="0">
                <a:solidFill>
                  <a:schemeClr val="tx1"/>
                </a:solidFill>
                <a:effectLst/>
                <a:latin typeface="+mn-lt"/>
                <a:ea typeface="+mn-ea"/>
                <a:cs typeface="+mn-cs"/>
              </a:rPr>
              <a:t> encore </a:t>
            </a:r>
            <a:r>
              <a:rPr lang="fr-FR" sz="1200" b="1" i="0" u="none" strike="noStrike" kern="1200" dirty="0">
                <a:solidFill>
                  <a:schemeClr val="tx1"/>
                </a:solidFill>
                <a:effectLst/>
                <a:latin typeface="+mn-lt"/>
                <a:ea typeface="+mn-ea"/>
                <a:cs typeface="+mn-cs"/>
              </a:rPr>
              <a:t>très faible à l’échelle mondiale</a:t>
            </a:r>
            <a:r>
              <a:rPr lang="fr-FR" sz="1200" b="0" i="0" u="none" strike="noStrike" kern="1200" dirty="0">
                <a:solidFill>
                  <a:schemeClr val="tx1"/>
                </a:solidFill>
                <a:effectLst/>
                <a:latin typeface="+mn-lt"/>
                <a:ea typeface="+mn-ea"/>
                <a:cs typeface="+mn-cs"/>
              </a:rPr>
              <a:t>.</a:t>
            </a:r>
            <a:endParaRPr lang="fr-FR" b="0" dirty="0">
              <a:effectLst/>
            </a:endParaRPr>
          </a:p>
          <a:p>
            <a:pPr rtl="0"/>
            <a:r>
              <a:rPr lang="fr-FR" sz="1200" b="0" i="0" u="none" strike="noStrike" kern="1200" dirty="0">
                <a:solidFill>
                  <a:schemeClr val="tx1"/>
                </a:solidFill>
                <a:effectLst/>
                <a:latin typeface="+mn-lt"/>
                <a:ea typeface="+mn-ea"/>
                <a:cs typeface="+mn-cs"/>
              </a:rPr>
              <a:t>Ainsi, comme le montre la carte présentée par la CNIL, </a:t>
            </a:r>
            <a:r>
              <a:rPr lang="fr-FR" sz="1200" b="1" i="0" u="none" strike="noStrike" kern="1200" dirty="0">
                <a:solidFill>
                  <a:schemeClr val="tx1"/>
                </a:solidFill>
                <a:effectLst/>
                <a:latin typeface="+mn-lt"/>
                <a:ea typeface="+mn-ea"/>
                <a:cs typeface="+mn-cs"/>
              </a:rPr>
              <a:t>la majorité des états ne possède pas de législation</a:t>
            </a:r>
            <a:r>
              <a:rPr lang="fr-FR" sz="1200" b="0" i="0" u="none" strike="noStrike" kern="1200" dirty="0">
                <a:solidFill>
                  <a:schemeClr val="tx1"/>
                </a:solidFill>
                <a:effectLst/>
                <a:latin typeface="+mn-lt"/>
                <a:ea typeface="+mn-ea"/>
                <a:cs typeface="+mn-cs"/>
              </a:rPr>
              <a:t>, ou celle-ci n’est </a:t>
            </a:r>
            <a:r>
              <a:rPr lang="fr-FR" sz="1200" b="1" i="0" u="none" strike="noStrike" kern="1200" dirty="0">
                <a:solidFill>
                  <a:schemeClr val="tx1"/>
                </a:solidFill>
                <a:effectLst/>
                <a:latin typeface="+mn-lt"/>
                <a:ea typeface="+mn-ea"/>
                <a:cs typeface="+mn-cs"/>
              </a:rPr>
              <a:t>pas en adéquation avec le RGPD</a:t>
            </a:r>
            <a:r>
              <a:rPr lang="fr-FR" sz="1200" b="0" i="0" u="none" strike="noStrike" kern="1200" dirty="0">
                <a:solidFill>
                  <a:schemeClr val="tx1"/>
                </a:solidFill>
                <a:effectLst/>
                <a:latin typeface="+mn-lt"/>
                <a:ea typeface="+mn-ea"/>
                <a:cs typeface="+mn-cs"/>
              </a:rPr>
              <a:t>. Seuls les États-Européens, le Japon, et l’Argentine sont en adéquation avec cette réglementation.</a:t>
            </a:r>
            <a:endParaRPr lang="fr-FR" b="0" dirty="0">
              <a:effectLst/>
            </a:endParaRPr>
          </a:p>
          <a:p>
            <a:pPr rtl="0"/>
            <a:r>
              <a:rPr lang="fr-FR" sz="1200" b="0" i="0" u="none" strike="noStrike" kern="1200" dirty="0">
                <a:solidFill>
                  <a:schemeClr val="tx1"/>
                </a:solidFill>
                <a:effectLst/>
                <a:latin typeface="+mn-lt"/>
                <a:ea typeface="+mn-ea"/>
                <a:cs typeface="+mn-cs"/>
              </a:rPr>
              <a:t>Cependant, le RGPD interdit le transfert des données relatives aux citoyens européens d’une entreprise américaine ou asiatique ne garantissant pas une sécurité des données similaire à celle stipulée par le droit de l’Union Européenne. Ainsi, </a:t>
            </a:r>
            <a:r>
              <a:rPr lang="fr-FR" sz="1200" b="1" i="0" u="none" strike="noStrike" kern="1200" dirty="0">
                <a:solidFill>
                  <a:schemeClr val="tx1"/>
                </a:solidFill>
                <a:effectLst/>
                <a:latin typeface="+mn-lt"/>
                <a:ea typeface="+mn-ea"/>
                <a:cs typeface="+mn-cs"/>
              </a:rPr>
              <a:t>de nombreux états mettent actuellement en place une législation fortement inspirée de celui-ci</a:t>
            </a:r>
            <a:r>
              <a:rPr lang="fr-FR" sz="1200" b="0" i="0" u="none" strike="noStrike" kern="1200" dirty="0">
                <a:solidFill>
                  <a:schemeClr val="tx1"/>
                </a:solidFill>
                <a:effectLst/>
                <a:latin typeface="+mn-lt"/>
                <a:ea typeface="+mn-ea"/>
                <a:cs typeface="+mn-cs"/>
              </a:rPr>
              <a:t>.</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[M] En mai 2019, l’Union Européenne a proposé à l’OMC (Organisation Mondiale du Commerce) un texte ayant pour ambition de mettre en place un cadre réglementaire à l’international sur la protection des données personnelles. Mais </a:t>
            </a:r>
            <a:r>
              <a:rPr lang="fr-FR" sz="1200" b="1" i="0" u="none" strike="noStrike" kern="1200" dirty="0">
                <a:solidFill>
                  <a:schemeClr val="tx1"/>
                </a:solidFill>
                <a:effectLst/>
                <a:latin typeface="+mn-lt"/>
                <a:ea typeface="+mn-ea"/>
                <a:cs typeface="+mn-cs"/>
              </a:rPr>
              <a:t>l’aboutissement d’un accord international n’est pas simple</a:t>
            </a:r>
            <a:r>
              <a:rPr lang="fr-FR" sz="1200" b="0" i="0" u="none" strike="noStrike" kern="1200" dirty="0">
                <a:solidFill>
                  <a:schemeClr val="tx1"/>
                </a:solidFill>
                <a:effectLst/>
                <a:latin typeface="+mn-lt"/>
                <a:ea typeface="+mn-ea"/>
                <a:cs typeface="+mn-cs"/>
              </a:rPr>
              <a:t>, puisque des grandes puissances telles que la Chine ou les États-Unis ne sont pas prêtes à accueillir favorablement une telle initiative, du fait des conséquences politiques et financière induites.</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[W] La protection des données personnelles s’organise néanmoins autour d’ONG, à l’image de l’IAPP, une association à but non lucratif fondée en 2000 et rassemblant la plus grande communauté internationale de professionnels de protection des données.</a:t>
            </a:r>
            <a:endParaRPr lang="fr-FR" b="0" dirty="0">
              <a:effectLst/>
            </a:endParaRPr>
          </a:p>
          <a:p>
            <a:pPr rtl="0"/>
            <a:r>
              <a:rPr lang="fr-FR" sz="1200" b="0" i="0" u="none" strike="noStrike" kern="1200" dirty="0">
                <a:solidFill>
                  <a:schemeClr val="tx1"/>
                </a:solidFill>
                <a:effectLst/>
                <a:latin typeface="+mn-lt"/>
                <a:ea typeface="+mn-ea"/>
                <a:cs typeface="+mn-cs"/>
              </a:rPr>
              <a:t>Ses actions vont de la formation et proposition de certification (CIPP pour </a:t>
            </a:r>
            <a:r>
              <a:rPr lang="fr-FR" sz="1200" b="0" i="0" u="none" strike="noStrike" kern="1200" dirty="0" err="1">
                <a:solidFill>
                  <a:schemeClr val="tx1"/>
                </a:solidFill>
                <a:effectLst/>
                <a:latin typeface="+mn-lt"/>
                <a:ea typeface="+mn-ea"/>
                <a:cs typeface="+mn-cs"/>
              </a:rPr>
              <a:t>Certified</a:t>
            </a:r>
            <a:r>
              <a:rPr lang="fr-FR" sz="1200" b="0" i="0" u="none" strike="noStrike" kern="1200" dirty="0">
                <a:solidFill>
                  <a:schemeClr val="tx1"/>
                </a:solidFill>
                <a:effectLst/>
                <a:latin typeface="+mn-lt"/>
                <a:ea typeface="+mn-ea"/>
                <a:cs typeface="+mn-cs"/>
              </a:rPr>
              <a:t> Information Privacy Professional et CIPM pour </a:t>
            </a:r>
            <a:r>
              <a:rPr lang="fr-FR" sz="1200" b="0" i="0" u="none" strike="noStrike" kern="1200" dirty="0" err="1">
                <a:solidFill>
                  <a:schemeClr val="tx1"/>
                </a:solidFill>
                <a:effectLst/>
                <a:latin typeface="+mn-lt"/>
                <a:ea typeface="+mn-ea"/>
                <a:cs typeface="+mn-cs"/>
              </a:rPr>
              <a:t>Certified</a:t>
            </a:r>
            <a:r>
              <a:rPr lang="fr-FR" sz="1200" b="0" i="0" u="none" strike="noStrike" kern="1200" dirty="0">
                <a:solidFill>
                  <a:schemeClr val="tx1"/>
                </a:solidFill>
                <a:effectLst/>
                <a:latin typeface="+mn-lt"/>
                <a:ea typeface="+mn-ea"/>
                <a:cs typeface="+mn-cs"/>
              </a:rPr>
              <a:t> Information Privacy Manager), accréditées par l’ANSI et l’ISO, à l’organisation de conférences mondiales, dans le but de sensibiliser. </a:t>
            </a:r>
            <a:endParaRPr lang="fr-FR" b="0" dirty="0">
              <a:effectLst/>
            </a:endParaRPr>
          </a:p>
          <a:p>
            <a:br>
              <a:rPr lang="fr-FR" b="0" dirty="0">
                <a:effectLst/>
              </a:rPr>
            </a:b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7</a:t>
            </a:fld>
            <a:endParaRPr lang="fr-FR"/>
          </a:p>
        </p:txBody>
      </p:sp>
    </p:spTree>
    <p:extLst>
      <p:ext uri="{BB962C8B-B14F-4D97-AF65-F5344CB8AC3E}">
        <p14:creationId xmlns:p14="http://schemas.microsoft.com/office/powerpoint/2010/main" val="1120171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[C] Avec l’entrée en vigueur du RGPD le 25 mai 2018, de nombreuses entreprises ont du adopter une démarche de mise en conformité.</a:t>
            </a:r>
            <a:endParaRPr lang="fr-FR" b="0" dirty="0">
              <a:effectLst/>
            </a:endParaRPr>
          </a:p>
          <a:p>
            <a:pPr rtl="0"/>
            <a:r>
              <a:rPr lang="fr-FR" sz="1200" b="0" i="0" u="none" strike="noStrike" kern="1200" dirty="0">
                <a:solidFill>
                  <a:schemeClr val="tx1"/>
                </a:solidFill>
                <a:effectLst/>
                <a:latin typeface="+mn-lt"/>
                <a:ea typeface="+mn-ea"/>
                <a:cs typeface="+mn-cs"/>
              </a:rPr>
              <a:t>Certaines entreprises ont du repenser la nature même de leurs modèle.</a:t>
            </a:r>
            <a:endParaRPr lang="fr-FR" b="0" dirty="0">
              <a:effectLst/>
            </a:endParaRPr>
          </a:p>
          <a:p>
            <a:pPr rtl="0"/>
            <a:r>
              <a:rPr lang="fr-FR" sz="1200" b="0" i="0" u="none" strike="noStrike" kern="1200" dirty="0">
                <a:solidFill>
                  <a:schemeClr val="tx1"/>
                </a:solidFill>
                <a:effectLst/>
                <a:latin typeface="+mn-lt"/>
                <a:ea typeface="+mn-ea"/>
                <a:cs typeface="+mn-cs"/>
              </a:rPr>
              <a:t>En conséquence, de nombreux aspects de l’entreprise, à l’image de la stratégie marketing, ou encore l’architecture, ont du être pris en compte.</a:t>
            </a:r>
            <a:endParaRPr lang="fr-FR" b="0" dirty="0">
              <a:effectLst/>
            </a:endParaRPr>
          </a:p>
          <a:p>
            <a:pPr rtl="0"/>
            <a:r>
              <a:rPr lang="fr-FR" sz="1200" b="0" i="0" u="none" strike="noStrike" kern="1200" dirty="0">
                <a:solidFill>
                  <a:schemeClr val="tx1"/>
                </a:solidFill>
                <a:effectLst/>
                <a:latin typeface="+mn-lt"/>
                <a:ea typeface="+mn-ea"/>
                <a:cs typeface="+mn-cs"/>
              </a:rPr>
              <a:t>Ainsi, il est difficile d’évaluer le coût moyen de cette démarche, puisqu’elle dépend fortement du contexte initial de l’entreprise</a:t>
            </a:r>
            <a:br>
              <a:rPr lang="fr-FR" b="0" dirty="0">
                <a:effectLst/>
              </a:rPr>
            </a:br>
            <a:br>
              <a:rPr lang="fr-FR" b="0" dirty="0">
                <a:effectLst/>
              </a:rPr>
            </a:br>
            <a:r>
              <a:rPr lang="fr-FR" sz="1200" b="0" i="0" u="none" strike="noStrike" kern="1200" dirty="0">
                <a:solidFill>
                  <a:schemeClr val="tx1"/>
                </a:solidFill>
                <a:effectLst/>
                <a:latin typeface="+mn-lt"/>
                <a:ea typeface="+mn-ea"/>
                <a:cs typeface="+mn-cs"/>
              </a:rPr>
              <a:t>[C] Selon une étude menée par Cisco auprès de 3206 entreprises en 2019, 59% des entreprises seraient en conformité avec la majorité des exigences du RGPD, 29% estiment être en conformité courant 2020, et 9% estiment que cette mise en conformité leur prendra plus d’un an. </a:t>
            </a:r>
            <a:endParaRPr lang="fr-FR" b="0" dirty="0">
              <a:effectLst/>
            </a:endParaRPr>
          </a:p>
          <a:p>
            <a:br>
              <a:rPr lang="fr-FR" dirty="0"/>
            </a:br>
            <a:endParaRPr lang="fr-FR" dirty="0"/>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8</a:t>
            </a:fld>
            <a:endParaRPr lang="fr-FR"/>
          </a:p>
        </p:txBody>
      </p:sp>
    </p:spTree>
    <p:extLst>
      <p:ext uri="{BB962C8B-B14F-4D97-AF65-F5344CB8AC3E}">
        <p14:creationId xmlns:p14="http://schemas.microsoft.com/office/powerpoint/2010/main" val="394739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kern="1200" dirty="0">
                <a:solidFill>
                  <a:schemeClr val="tx1"/>
                </a:solidFill>
                <a:effectLst/>
                <a:latin typeface="+mn-lt"/>
                <a:ea typeface="+mn-ea"/>
                <a:cs typeface="+mn-cs"/>
              </a:rPr>
              <a:t>[W &amp; J]</a:t>
            </a:r>
          </a:p>
          <a:p>
            <a:pPr rtl="0"/>
            <a:r>
              <a:rPr lang="fr-FR" sz="1200" b="0" i="0" u="none" strike="noStrike" kern="1200" dirty="0">
                <a:solidFill>
                  <a:schemeClr val="tx1"/>
                </a:solidFill>
                <a:effectLst/>
                <a:latin typeface="+mn-lt"/>
                <a:ea typeface="+mn-ea"/>
                <a:cs typeface="+mn-cs"/>
              </a:rPr>
              <a:t>[W] Dans le cadre de la mise en œuvre de </a:t>
            </a:r>
            <a:r>
              <a:rPr lang="fr-FR" sz="1200" b="1" i="0" u="none" strike="noStrike" kern="1200" dirty="0">
                <a:solidFill>
                  <a:schemeClr val="tx1"/>
                </a:solidFill>
                <a:effectLst/>
                <a:latin typeface="+mn-lt"/>
                <a:ea typeface="+mn-ea"/>
                <a:cs typeface="+mn-cs"/>
              </a:rPr>
              <a:t>certains traitements</a:t>
            </a:r>
            <a:r>
              <a:rPr lang="fr-FR" sz="1200" b="0" i="0" u="none" strike="noStrike" kern="1200" dirty="0">
                <a:solidFill>
                  <a:schemeClr val="tx1"/>
                </a:solidFill>
                <a:effectLst/>
                <a:latin typeface="+mn-lt"/>
                <a:ea typeface="+mn-ea"/>
                <a:cs typeface="+mn-cs"/>
              </a:rPr>
              <a:t>, notamment ceux </a:t>
            </a:r>
            <a:r>
              <a:rPr lang="fr-FR" sz="1200" b="1" i="0" u="none" strike="noStrike" kern="1200" dirty="0">
                <a:solidFill>
                  <a:schemeClr val="tx1"/>
                </a:solidFill>
                <a:effectLst/>
                <a:latin typeface="+mn-lt"/>
                <a:ea typeface="+mn-ea"/>
                <a:cs typeface="+mn-cs"/>
              </a:rPr>
              <a:t>à risque élevé pour les droits et les libertés</a:t>
            </a:r>
            <a:r>
              <a:rPr lang="fr-FR" sz="1200" b="0" i="0" u="none" strike="noStrike"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des personnes physiques</a:t>
            </a:r>
            <a:r>
              <a:rPr lang="fr-FR" sz="1200" b="0" i="0" u="none" strike="noStrike" kern="1200" dirty="0">
                <a:solidFill>
                  <a:schemeClr val="tx1"/>
                </a:solidFill>
                <a:effectLst/>
                <a:latin typeface="+mn-lt"/>
                <a:ea typeface="+mn-ea"/>
                <a:cs typeface="+mn-cs"/>
              </a:rPr>
              <a:t>, le RGPD impose de réaliser une </a:t>
            </a:r>
            <a:r>
              <a:rPr lang="fr-FR" sz="1200" b="1" i="0" u="none" strike="noStrike" kern="1200" dirty="0">
                <a:solidFill>
                  <a:schemeClr val="tx1"/>
                </a:solidFill>
                <a:effectLst/>
                <a:latin typeface="+mn-lt"/>
                <a:ea typeface="+mn-ea"/>
                <a:cs typeface="+mn-cs"/>
              </a:rPr>
              <a:t>AIPD. </a:t>
            </a:r>
            <a:r>
              <a:rPr lang="fr-FR" sz="1200" b="0" i="0" u="none" strike="noStrike" kern="1200" dirty="0">
                <a:solidFill>
                  <a:schemeClr val="tx1"/>
                </a:solidFill>
                <a:effectLst/>
                <a:latin typeface="+mn-lt"/>
                <a:ea typeface="+mn-ea"/>
                <a:cs typeface="+mn-cs"/>
              </a:rPr>
              <a:t>C’est au </a:t>
            </a:r>
            <a:r>
              <a:rPr lang="fr-FR" sz="1200" b="1" i="0" u="none" strike="noStrike" kern="1200" dirty="0">
                <a:solidFill>
                  <a:schemeClr val="tx1"/>
                </a:solidFill>
                <a:effectLst/>
                <a:latin typeface="+mn-lt"/>
                <a:ea typeface="+mn-ea"/>
                <a:cs typeface="+mn-cs"/>
              </a:rPr>
              <a:t>responsable de traitement</a:t>
            </a:r>
            <a:r>
              <a:rPr lang="fr-FR" sz="1200" b="0" i="0" u="none" strike="noStrike" kern="1200" dirty="0">
                <a:solidFill>
                  <a:schemeClr val="tx1"/>
                </a:solidFill>
                <a:effectLst/>
                <a:latin typeface="+mn-lt"/>
                <a:ea typeface="+mn-ea"/>
                <a:cs typeface="+mn-cs"/>
              </a:rPr>
              <a:t> de réaliser l’analyse d’impact avec l’assistance du DPO.</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[W] Le G29 a défini plusieurs critères qui permettent de savoir si l’entreprise doit conduire une analyse d’impact :</a:t>
            </a:r>
            <a:endParaRPr lang="fr-FR" b="0" dirty="0">
              <a:effectLst/>
            </a:endParaRPr>
          </a:p>
          <a:p>
            <a:pPr rtl="0"/>
            <a:r>
              <a:rPr lang="fr-FR" sz="1200" b="0" i="0" u="none" strike="noStrike" kern="1200" dirty="0">
                <a:solidFill>
                  <a:schemeClr val="tx1"/>
                </a:solidFill>
                <a:effectLst/>
                <a:latin typeface="+mn-lt"/>
                <a:ea typeface="+mn-ea"/>
                <a:cs typeface="+mn-cs"/>
              </a:rPr>
              <a:t>•La mise en œuvre de</a:t>
            </a:r>
            <a:r>
              <a:rPr lang="fr-FR" sz="1200" b="1" i="0" u="none" strike="noStrike" kern="1200" dirty="0">
                <a:solidFill>
                  <a:schemeClr val="tx1"/>
                </a:solidFill>
                <a:effectLst/>
                <a:latin typeface="+mn-lt"/>
                <a:ea typeface="+mn-ea"/>
                <a:cs typeface="+mn-cs"/>
              </a:rPr>
              <a:t> systèmes de notation ou d’évaluation</a:t>
            </a:r>
            <a:r>
              <a:rPr lang="fr-FR" sz="1200" b="0" i="0" u="none" strike="noStrike" kern="1200" dirty="0">
                <a:solidFill>
                  <a:schemeClr val="tx1"/>
                </a:solidFill>
                <a:effectLst/>
                <a:latin typeface="+mn-lt"/>
                <a:ea typeface="+mn-ea"/>
                <a:cs typeface="+mn-cs"/>
              </a:rPr>
              <a:t>. </a:t>
            </a:r>
            <a:endParaRPr lang="fr-FR" b="0" dirty="0">
              <a:effectLst/>
            </a:endParaRPr>
          </a:p>
          <a:p>
            <a:pPr rtl="0"/>
            <a:r>
              <a:rPr lang="fr-FR" sz="1200" b="0" i="0" u="none" strike="noStrike" kern="1200" dirty="0">
                <a:solidFill>
                  <a:schemeClr val="tx1"/>
                </a:solidFill>
                <a:effectLst/>
                <a:latin typeface="+mn-lt"/>
                <a:ea typeface="+mn-ea"/>
                <a:cs typeface="+mn-cs"/>
              </a:rPr>
              <a:t>•La prise de </a:t>
            </a:r>
            <a:r>
              <a:rPr lang="fr-FR" sz="1200" b="1" i="0" u="none" strike="noStrike" kern="1200" dirty="0">
                <a:solidFill>
                  <a:schemeClr val="tx1"/>
                </a:solidFill>
                <a:effectLst/>
                <a:latin typeface="+mn-lt"/>
                <a:ea typeface="+mn-ea"/>
                <a:cs typeface="+mn-cs"/>
              </a:rPr>
              <a:t>décisions automatisées</a:t>
            </a:r>
            <a:endParaRPr lang="fr-FR" b="0" dirty="0">
              <a:effectLst/>
            </a:endParaRPr>
          </a:p>
          <a:p>
            <a:pPr rtl="0"/>
            <a:r>
              <a:rPr lang="fr-FR" sz="1200" b="0" i="0" u="none" strike="noStrike" kern="1200" dirty="0">
                <a:solidFill>
                  <a:schemeClr val="tx1"/>
                </a:solidFill>
                <a:effectLst/>
                <a:latin typeface="+mn-lt"/>
                <a:ea typeface="+mn-ea"/>
                <a:cs typeface="+mn-cs"/>
              </a:rPr>
              <a:t>•Le </a:t>
            </a:r>
            <a:r>
              <a:rPr lang="fr-FR" sz="1200" b="1" i="0" u="none" strike="noStrike" kern="1200" dirty="0">
                <a:solidFill>
                  <a:schemeClr val="tx1"/>
                </a:solidFill>
                <a:effectLst/>
                <a:latin typeface="+mn-lt"/>
                <a:ea typeface="+mn-ea"/>
                <a:cs typeface="+mn-cs"/>
              </a:rPr>
              <a:t>suivi systématique</a:t>
            </a:r>
            <a:r>
              <a:rPr lang="fr-FR" sz="1200" b="0" i="0" u="none" strike="noStrike" kern="1200" dirty="0">
                <a:solidFill>
                  <a:schemeClr val="tx1"/>
                </a:solidFill>
                <a:effectLst/>
                <a:latin typeface="+mn-lt"/>
                <a:ea typeface="+mn-ea"/>
                <a:cs typeface="+mn-cs"/>
              </a:rPr>
              <a:t> des personnes ayant vocation à les surveiller ou les contrôler.</a:t>
            </a:r>
            <a:endParaRPr lang="fr-FR" b="0" dirty="0">
              <a:effectLst/>
            </a:endParaRPr>
          </a:p>
          <a:p>
            <a:pPr rtl="0"/>
            <a:r>
              <a:rPr lang="fr-FR" sz="1200" b="0" i="0" u="none" strike="noStrike" kern="1200" dirty="0">
                <a:solidFill>
                  <a:schemeClr val="tx1"/>
                </a:solidFill>
                <a:effectLst/>
                <a:latin typeface="+mn-lt"/>
                <a:ea typeface="+mn-ea"/>
                <a:cs typeface="+mn-cs"/>
              </a:rPr>
              <a:t>•Le traitement des </a:t>
            </a:r>
            <a:r>
              <a:rPr lang="fr-FR" sz="1200" b="1" i="0" u="none" strike="noStrike" kern="1200" dirty="0">
                <a:solidFill>
                  <a:schemeClr val="tx1"/>
                </a:solidFill>
                <a:effectLst/>
                <a:latin typeface="+mn-lt"/>
                <a:ea typeface="+mn-ea"/>
                <a:cs typeface="+mn-cs"/>
              </a:rPr>
              <a:t>données sensibles</a:t>
            </a:r>
            <a:endParaRPr lang="fr-FR" b="0" dirty="0">
              <a:effectLst/>
            </a:endParaRPr>
          </a:p>
          <a:p>
            <a:pPr rtl="0"/>
            <a:r>
              <a:rPr lang="fr-FR" sz="1200" b="0" i="0" u="none" strike="noStrike" kern="1200" dirty="0">
                <a:solidFill>
                  <a:schemeClr val="tx1"/>
                </a:solidFill>
                <a:effectLst/>
                <a:latin typeface="+mn-lt"/>
                <a:ea typeface="+mn-ea"/>
                <a:cs typeface="+mn-cs"/>
              </a:rPr>
              <a:t>•Le traitement des données à </a:t>
            </a:r>
            <a:r>
              <a:rPr lang="fr-FR" sz="1200" b="1" i="0" u="none" strike="noStrike" kern="1200" dirty="0">
                <a:solidFill>
                  <a:schemeClr val="tx1"/>
                </a:solidFill>
                <a:effectLst/>
                <a:latin typeface="+mn-lt"/>
                <a:ea typeface="+mn-ea"/>
                <a:cs typeface="+mn-cs"/>
              </a:rPr>
              <a:t>grande échelle</a:t>
            </a:r>
            <a:endParaRPr lang="fr-FR" b="0" dirty="0">
              <a:effectLst/>
            </a:endParaRPr>
          </a:p>
          <a:p>
            <a:pPr rtl="0"/>
            <a:r>
              <a:rPr lang="fr-FR" sz="1200" b="0" i="0" u="none" strike="noStrike" kern="1200" dirty="0">
                <a:solidFill>
                  <a:schemeClr val="tx1"/>
                </a:solidFill>
                <a:effectLst/>
                <a:latin typeface="+mn-lt"/>
                <a:ea typeface="+mn-ea"/>
                <a:cs typeface="+mn-cs"/>
              </a:rPr>
              <a:t>•Les données qui ont fait l’objet d’un </a:t>
            </a:r>
            <a:r>
              <a:rPr lang="fr-FR" sz="1200" b="1" i="0" u="none" strike="noStrike" kern="1200" dirty="0">
                <a:solidFill>
                  <a:schemeClr val="tx1"/>
                </a:solidFill>
                <a:effectLst/>
                <a:latin typeface="+mn-lt"/>
                <a:ea typeface="+mn-ea"/>
                <a:cs typeface="+mn-cs"/>
              </a:rPr>
              <a:t>croisement</a:t>
            </a:r>
            <a:endParaRPr lang="fr-FR" b="0" dirty="0">
              <a:effectLst/>
            </a:endParaRPr>
          </a:p>
          <a:p>
            <a:pPr rtl="0"/>
            <a:r>
              <a:rPr lang="fr-FR" sz="1200" b="0" i="0" u="none" strike="noStrike" kern="1200" dirty="0">
                <a:solidFill>
                  <a:schemeClr val="tx1"/>
                </a:solidFill>
                <a:effectLst/>
                <a:latin typeface="+mn-lt"/>
                <a:ea typeface="+mn-ea"/>
                <a:cs typeface="+mn-cs"/>
              </a:rPr>
              <a:t>•Les données de « </a:t>
            </a:r>
            <a:r>
              <a:rPr lang="fr-FR" sz="1200" b="1" i="0" u="none" strike="noStrike" kern="1200" dirty="0">
                <a:solidFill>
                  <a:schemeClr val="tx1"/>
                </a:solidFill>
                <a:effectLst/>
                <a:latin typeface="+mn-lt"/>
                <a:ea typeface="+mn-ea"/>
                <a:cs typeface="+mn-cs"/>
              </a:rPr>
              <a:t>personnes vulnérables </a:t>
            </a:r>
            <a:endParaRPr lang="fr-FR" b="0" dirty="0">
              <a:effectLst/>
            </a:endParaRPr>
          </a:p>
          <a:p>
            <a:pPr rtl="0"/>
            <a:r>
              <a:rPr lang="fr-FR" sz="1200" b="0" i="0" u="none" strike="noStrike" kern="1200" dirty="0">
                <a:solidFill>
                  <a:schemeClr val="tx1"/>
                </a:solidFill>
                <a:effectLst/>
                <a:latin typeface="+mn-lt"/>
                <a:ea typeface="+mn-ea"/>
                <a:cs typeface="+mn-cs"/>
              </a:rPr>
              <a:t>•Les données qui ont fait l’objet d’un </a:t>
            </a:r>
            <a:r>
              <a:rPr lang="fr-FR" sz="1200" b="1" i="0" u="none" strike="noStrike" kern="1200" dirty="0">
                <a:solidFill>
                  <a:schemeClr val="tx1"/>
                </a:solidFill>
                <a:effectLst/>
                <a:latin typeface="+mn-lt"/>
                <a:ea typeface="+mn-ea"/>
                <a:cs typeface="+mn-cs"/>
              </a:rPr>
              <a:t>croisement</a:t>
            </a:r>
            <a:r>
              <a:rPr lang="fr-FR" sz="1200" b="0" i="0" u="none" strike="noStrike" kern="1200" dirty="0">
                <a:solidFill>
                  <a:schemeClr val="tx1"/>
                </a:solidFill>
                <a:effectLst/>
                <a:latin typeface="+mn-lt"/>
                <a:ea typeface="+mn-ea"/>
                <a:cs typeface="+mn-cs"/>
              </a:rPr>
              <a:t>.</a:t>
            </a:r>
            <a:endParaRPr lang="fr-FR" b="0" dirty="0">
              <a:effectLst/>
            </a:endParaRPr>
          </a:p>
          <a:p>
            <a:pPr rtl="0"/>
            <a:r>
              <a:rPr lang="fr-FR" sz="1200" b="0" i="0" u="none" strike="noStrike" kern="1200" dirty="0">
                <a:solidFill>
                  <a:schemeClr val="tx1"/>
                </a:solidFill>
                <a:effectLst/>
                <a:latin typeface="+mn-lt"/>
                <a:ea typeface="+mn-ea"/>
                <a:cs typeface="+mn-cs"/>
              </a:rPr>
              <a:t>•Le </a:t>
            </a:r>
            <a:r>
              <a:rPr lang="fr-FR" sz="1200" b="1" i="0" u="none" strike="noStrike" kern="1200" dirty="0">
                <a:solidFill>
                  <a:schemeClr val="tx1"/>
                </a:solidFill>
                <a:effectLst/>
                <a:latin typeface="+mn-lt"/>
                <a:ea typeface="+mn-ea"/>
                <a:cs typeface="+mn-cs"/>
              </a:rPr>
              <a:t>transfert de données hors de l’Union Européenne. </a:t>
            </a:r>
            <a:endParaRPr lang="fr-FR" b="0" dirty="0">
              <a:effectLst/>
            </a:endParaRPr>
          </a:p>
          <a:p>
            <a:pPr rtl="0"/>
            <a:br>
              <a:rPr lang="fr-FR" b="0" dirty="0">
                <a:effectLst/>
              </a:rPr>
            </a:br>
            <a:r>
              <a:rPr lang="fr-FR" sz="1200" b="1" i="0" u="none" strike="noStrike" kern="1200" dirty="0">
                <a:solidFill>
                  <a:schemeClr val="tx1"/>
                </a:solidFill>
                <a:effectLst/>
                <a:latin typeface="+mn-lt"/>
                <a:ea typeface="+mn-ea"/>
                <a:cs typeface="+mn-cs"/>
              </a:rPr>
              <a:t>[J] Les différentes étapes de cette démarche sont généralement les suivantes (</a:t>
            </a:r>
            <a:r>
              <a:rPr lang="fr-FR" sz="1200" b="1" i="0" u="none" strike="noStrike" kern="1200" dirty="0" err="1">
                <a:solidFill>
                  <a:schemeClr val="tx1"/>
                </a:solidFill>
                <a:effectLst/>
                <a:latin typeface="+mn-lt"/>
                <a:ea typeface="+mn-ea"/>
                <a:cs typeface="+mn-cs"/>
              </a:rPr>
              <a:t>cf</a:t>
            </a:r>
            <a:r>
              <a:rPr lang="fr-FR" sz="1200" b="1" i="0" u="none" strike="noStrike" kern="1200" dirty="0">
                <a:solidFill>
                  <a:schemeClr val="tx1"/>
                </a:solidFill>
                <a:effectLst/>
                <a:latin typeface="+mn-lt"/>
                <a:ea typeface="+mn-ea"/>
                <a:cs typeface="+mn-cs"/>
              </a:rPr>
              <a:t> figure) [Les citer]</a:t>
            </a:r>
            <a:endParaRPr lang="fr-FR" b="0" dirty="0">
              <a:effectLst/>
            </a:endParaRPr>
          </a:p>
          <a:p>
            <a:pPr rtl="0"/>
            <a:br>
              <a:rPr lang="fr-FR" b="0" dirty="0">
                <a:effectLst/>
              </a:rPr>
            </a:br>
            <a:r>
              <a:rPr lang="fr-FR" sz="1200" b="1" i="0" u="none" strike="noStrike" kern="1200" dirty="0">
                <a:solidFill>
                  <a:schemeClr val="tx1"/>
                </a:solidFill>
                <a:effectLst/>
                <a:latin typeface="+mn-lt"/>
                <a:ea typeface="+mn-ea"/>
                <a:cs typeface="+mn-cs"/>
              </a:rPr>
              <a:t>[J] </a:t>
            </a:r>
            <a:r>
              <a:rPr lang="fr-FR" sz="1200" b="0" i="0" u="none" strike="noStrike" kern="1200" dirty="0">
                <a:solidFill>
                  <a:schemeClr val="tx1"/>
                </a:solidFill>
                <a:effectLst/>
                <a:latin typeface="+mn-lt"/>
                <a:ea typeface="+mn-ea"/>
                <a:cs typeface="+mn-cs"/>
              </a:rPr>
              <a:t>De manière générale, il n’y a pas d’obligation de transmettre l’analyse à la CNIL pour qu’elle autorise le traitement. Cependant, il y a deux exceptions :</a:t>
            </a:r>
            <a:endParaRPr lang="fr-FR" b="0" dirty="0">
              <a:effectLst/>
            </a:endParaRPr>
          </a:p>
          <a:p>
            <a:pPr rtl="0"/>
            <a:r>
              <a:rPr lang="fr-FR" sz="1200" b="0" i="0" u="none" strike="noStrike" kern="1200" dirty="0">
                <a:solidFill>
                  <a:schemeClr val="tx1"/>
                </a:solidFill>
                <a:effectLst/>
                <a:latin typeface="+mn-lt"/>
                <a:ea typeface="+mn-ea"/>
                <a:cs typeface="+mn-cs"/>
              </a:rPr>
              <a:t>  Si des risques élevés pour les droits et libertés des personnes persistent à l’issue de l’analyse d’impact</a:t>
            </a:r>
            <a:endParaRPr lang="fr-FR" b="0" dirty="0">
              <a:effectLst/>
            </a:endParaRPr>
          </a:p>
          <a:p>
            <a:pPr rtl="0"/>
            <a:r>
              <a:rPr lang="fr-FR" sz="1200" b="0" i="0" u="none" strike="noStrike" kern="1200" dirty="0">
                <a:solidFill>
                  <a:schemeClr val="tx1"/>
                </a:solidFill>
                <a:effectLst/>
                <a:latin typeface="+mn-lt"/>
                <a:ea typeface="+mn-ea"/>
                <a:cs typeface="+mn-cs"/>
              </a:rPr>
              <a:t>  Si la loi soumet le traitement à une autorisation préalable</a:t>
            </a:r>
            <a:endParaRPr lang="fr-FR" b="0" dirty="0">
              <a:effectLst/>
            </a:endParaRPr>
          </a:p>
          <a:p>
            <a:br>
              <a:rPr lang="fr-FR" dirty="0"/>
            </a:br>
            <a:endParaRPr lang="fr-FR" sz="1200" b="1"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6D3097-6056-A840-B174-ACB65430D0F9}" type="slidenum">
              <a:rPr lang="fr-FR" smtClean="0"/>
              <a:t>9</a:t>
            </a:fld>
            <a:endParaRPr lang="fr-FR"/>
          </a:p>
        </p:txBody>
      </p:sp>
    </p:spTree>
    <p:extLst>
      <p:ext uri="{BB962C8B-B14F-4D97-AF65-F5344CB8AC3E}">
        <p14:creationId xmlns:p14="http://schemas.microsoft.com/office/powerpoint/2010/main" val="85360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ED8D694-6F63-F24E-B916-E4EF5A4EDD8C}"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769DF370-E785-694F-B458-7E286F7908ED}" type="datetime1">
              <a:rPr lang="fr-FR" smtClean="0"/>
              <a:t>31/10/2020</a:t>
            </a:fld>
            <a:endParaRPr lang="en-US" dirty="0"/>
          </a:p>
        </p:txBody>
      </p:sp>
      <p:sp>
        <p:nvSpPr>
          <p:cNvPr id="6" name="Footer Placeholder 5"/>
          <p:cNvSpPr>
            <a:spLocks noGrp="1"/>
          </p:cNvSpPr>
          <p:nvPr>
            <p:ph type="ftr" sz="quarter" idx="11"/>
          </p:nvPr>
        </p:nvSpPr>
        <p:spPr/>
        <p:txBody>
          <a:bodyPr/>
          <a:lstStyle/>
          <a:p>
            <a:r>
              <a:rPr lang="fr-FR" dirty="0"/>
              <a:t>LEFEVRE Clément, SAUVEE Etienne, VERDURE Pierre - IATIC 5 2019/2020</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DBDC115B-7913-384D-B683-FEC01A7E8A17}"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Modifier les styles du texte du masque
Deuxième niveau
Troisième niveau
Quatrième niveau
Cinquième niveau</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64D6A063-560E-7945-8D1D-5BABC1125381}"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25733D7-AC12-9E44-BA0D-F9DB4A9BB7E5}"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54199A-3951-E94F-A282-A2E11F481C02}" type="datetime1">
              <a:rPr lang="fr-FR" smtClean="0"/>
              <a:t>31/10/2020</a:t>
            </a:fld>
            <a:endParaRPr lang="en-US" dirty="0"/>
          </a:p>
        </p:txBody>
      </p:sp>
      <p:sp>
        <p:nvSpPr>
          <p:cNvPr id="4"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CE136C-D55E-7844-AF51-95BCD2C5C26D}" type="datetime1">
              <a:rPr lang="fr-FR" smtClean="0"/>
              <a:t>31/10/2020</a:t>
            </a:fld>
            <a:endParaRPr lang="en-US" dirty="0"/>
          </a:p>
        </p:txBody>
      </p:sp>
      <p:sp>
        <p:nvSpPr>
          <p:cNvPr id="4"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B59870F9-CAD9-6D4C-A799-6A9A17ABD81C}"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96ACBB8A-EC4D-A941-894F-A23F9FA13479}"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7" name="Date Placeholder 3"/>
          <p:cNvSpPr>
            <a:spLocks noGrp="1"/>
          </p:cNvSpPr>
          <p:nvPr>
            <p:ph type="dt" sz="half" idx="10"/>
          </p:nvPr>
        </p:nvSpPr>
        <p:spPr/>
        <p:txBody>
          <a:bodyPr/>
          <a:lstStyle/>
          <a:p>
            <a:fld id="{3DB45ADC-7ED9-504E-9253-71DBA22D4930}"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EDAAF04B-C704-A749-89D3-08D3A0D1C6E9}" type="datetime1">
              <a:rPr lang="fr-FR" smtClean="0"/>
              <a:t>31/10/2020</a:t>
            </a:fld>
            <a:endParaRPr lang="en-US" dirty="0"/>
          </a:p>
        </p:txBody>
      </p:sp>
      <p:sp>
        <p:nvSpPr>
          <p:cNvPr id="5" name="Footer Placeholder 4"/>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D995822B-FCFF-8141-9068-E476E64B14D0}" type="datetime1">
              <a:rPr lang="fr-FR" smtClean="0"/>
              <a:t>31/10/2020</a:t>
            </a:fld>
            <a:endParaRPr lang="en-US" dirty="0"/>
          </a:p>
        </p:txBody>
      </p:sp>
      <p:sp>
        <p:nvSpPr>
          <p:cNvPr id="6" name="Footer Placeholder 5"/>
          <p:cNvSpPr>
            <a:spLocks noGrp="1"/>
          </p:cNvSpPr>
          <p:nvPr>
            <p:ph type="ftr" sz="quarter" idx="11"/>
          </p:nvPr>
        </p:nvSpPr>
        <p:spPr/>
        <p:txBody>
          <a:bodyPr/>
          <a:lstStyle/>
          <a:p>
            <a:r>
              <a:rPr lang="fr-FR" dirty="0"/>
              <a:t>LEFEVRE Clément, SAUVEE Etienne, VERDURE Pierre - IATIC 5 2019/2020</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4304D25C-495F-4F40-B3BA-C1092D40C6A1}" type="datetime1">
              <a:rPr lang="fr-FR" smtClean="0"/>
              <a:t>31/10/2020</a:t>
            </a:fld>
            <a:endParaRPr lang="en-US" dirty="0"/>
          </a:p>
        </p:txBody>
      </p:sp>
      <p:sp>
        <p:nvSpPr>
          <p:cNvPr id="8" name="Footer Placeholder 7"/>
          <p:cNvSpPr>
            <a:spLocks noGrp="1"/>
          </p:cNvSpPr>
          <p:nvPr>
            <p:ph type="ftr" sz="quarter" idx="11"/>
          </p:nvPr>
        </p:nvSpPr>
        <p:spPr/>
        <p:txBody>
          <a:bodyPr/>
          <a:lstStyle/>
          <a:p>
            <a:r>
              <a:rPr lang="fr-FR" dirty="0"/>
              <a:t>LEFEVRE Clément, SAUVEE Etienne, VERDURE Pierre - IATIC 5 2019/2020</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8051FE1C-D58D-6147-A4B8-A96CA834F762}" type="datetime1">
              <a:rPr lang="fr-FR" smtClean="0"/>
              <a:t>31/10/2020</a:t>
            </a:fld>
            <a:endParaRPr lang="en-US" dirty="0"/>
          </a:p>
        </p:txBody>
      </p:sp>
      <p:sp>
        <p:nvSpPr>
          <p:cNvPr id="5" name="Footer Placeholder 3"/>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4AE49D8-091C-DE47-8C65-A7A921BB0162}" type="datetime1">
              <a:rPr lang="fr-FR" smtClean="0"/>
              <a:t>31/10/2020</a:t>
            </a:fld>
            <a:endParaRPr lang="en-US" dirty="0"/>
          </a:p>
        </p:txBody>
      </p:sp>
      <p:sp>
        <p:nvSpPr>
          <p:cNvPr id="5" name="Footer Placeholder 2"/>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7" name="Date Placeholder 4"/>
          <p:cNvSpPr>
            <a:spLocks noGrp="1"/>
          </p:cNvSpPr>
          <p:nvPr>
            <p:ph type="dt" sz="half" idx="10"/>
          </p:nvPr>
        </p:nvSpPr>
        <p:spPr/>
        <p:txBody>
          <a:bodyPr/>
          <a:lstStyle/>
          <a:p>
            <a:fld id="{6832B56A-E264-8948-9C0D-2A0C92918D0F}" type="datetime1">
              <a:rPr lang="fr-FR" smtClean="0"/>
              <a:t>31/10/2020</a:t>
            </a:fld>
            <a:endParaRPr lang="en-US" dirty="0"/>
          </a:p>
        </p:txBody>
      </p:sp>
      <p:sp>
        <p:nvSpPr>
          <p:cNvPr id="5" name="Footer Placeholder 5"/>
          <p:cNvSpPr>
            <a:spLocks noGrp="1"/>
          </p:cNvSpPr>
          <p:nvPr>
            <p:ph type="ftr" sz="quarter" idx="11"/>
          </p:nvPr>
        </p:nvSpPr>
        <p:spPr/>
        <p:txBody>
          <a:bodyPr/>
          <a:lstStyle/>
          <a:p>
            <a:r>
              <a:rPr lang="fr-FR" dirty="0"/>
              <a:t>LEFEVRE Clément, SAUVEE Etienne, VERDURE Pierre - IATIC 5 2019/2020</a:t>
            </a:r>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5" name="Date Placeholder 4"/>
          <p:cNvSpPr>
            <a:spLocks noGrp="1"/>
          </p:cNvSpPr>
          <p:nvPr>
            <p:ph type="dt" sz="half" idx="10"/>
          </p:nvPr>
        </p:nvSpPr>
        <p:spPr/>
        <p:txBody>
          <a:bodyPr/>
          <a:lstStyle/>
          <a:p>
            <a:fld id="{C3AD6BCD-8864-044F-8152-039853EA6230}" type="datetime1">
              <a:rPr lang="fr-FR" smtClean="0"/>
              <a:t>31/10/2020</a:t>
            </a:fld>
            <a:endParaRPr lang="en-US" dirty="0"/>
          </a:p>
        </p:txBody>
      </p:sp>
      <p:sp>
        <p:nvSpPr>
          <p:cNvPr id="6" name="Footer Placeholder 5"/>
          <p:cNvSpPr>
            <a:spLocks noGrp="1"/>
          </p:cNvSpPr>
          <p:nvPr>
            <p:ph type="ftr" sz="quarter" idx="11"/>
          </p:nvPr>
        </p:nvSpPr>
        <p:spPr/>
        <p:txBody>
          <a:bodyPr/>
          <a:lstStyle/>
          <a:p>
            <a:r>
              <a:rPr lang="fr-FR" dirty="0"/>
              <a:t>LEFEVRE Clément, SAUVEE Etienne, VERDURE Pierre - IATIC 5 2019/2020</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232B87F-B3E5-0649-818F-6FD741FC855F}" type="datetime1">
              <a:rPr lang="fr-FR" smtClean="0"/>
              <a:t>31/10/2020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fr-FR" dirty="0"/>
              <a:t>LEFEVRE Clément, SAUVEE Etienne, VERDURE Pierre - IATIC 5 2019/2020</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26.png"/><Relationship Id="rId5" Type="http://schemas.openxmlformats.org/officeDocument/2006/relationships/diagramQuickStyle" Target="../diagrams/quickStyle4.xml"/><Relationship Id="rId10" Type="http://schemas.openxmlformats.org/officeDocument/2006/relationships/image" Target="../media/image25.png"/><Relationship Id="rId4" Type="http://schemas.openxmlformats.org/officeDocument/2006/relationships/diagramLayout" Target="../diagrams/layout4.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3.svg"/><Relationship Id="rId4" Type="http://schemas.openxmlformats.org/officeDocument/2006/relationships/diagramLayout" Target="../diagrams/layout1.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F5FE36-8C34-D949-8D80-51007E4BF882}"/>
              </a:ext>
            </a:extLst>
          </p:cNvPr>
          <p:cNvSpPr>
            <a:spLocks noGrp="1"/>
          </p:cNvSpPr>
          <p:nvPr>
            <p:ph type="ctrTitle"/>
          </p:nvPr>
        </p:nvSpPr>
        <p:spPr>
          <a:xfrm>
            <a:off x="1154955" y="1447800"/>
            <a:ext cx="8560545" cy="3329581"/>
          </a:xfrm>
        </p:spPr>
        <p:txBody>
          <a:bodyPr/>
          <a:lstStyle/>
          <a:p>
            <a:r>
              <a:rPr lang="fr-FR" sz="6000" dirty="0">
                <a:latin typeface="Raleway Light" panose="020B0403030101060003" pitchFamily="34" charset="77"/>
              </a:rPr>
              <a:t>Protection de </a:t>
            </a:r>
            <a:r>
              <a:rPr lang="fr-FR" sz="6000" dirty="0">
                <a:latin typeface="Raleway" panose="020B0503030101060003" pitchFamily="34" charset="77"/>
              </a:rPr>
              <a:t>l’Information</a:t>
            </a:r>
            <a:r>
              <a:rPr lang="fr-FR" sz="6000" dirty="0">
                <a:latin typeface="Raleway Light" panose="020B0403030101060003" pitchFamily="34" charset="77"/>
              </a:rPr>
              <a:t> </a:t>
            </a:r>
            <a:r>
              <a:rPr lang="fr-FR" sz="6000" dirty="0">
                <a:latin typeface="Raleway Medium" panose="020B0503030101060003" pitchFamily="34" charset="77"/>
              </a:rPr>
              <a:t>Digitalisée</a:t>
            </a:r>
          </a:p>
        </p:txBody>
      </p:sp>
      <p:sp>
        <p:nvSpPr>
          <p:cNvPr id="3" name="Sous-titre 2">
            <a:extLst>
              <a:ext uri="{FF2B5EF4-FFF2-40B4-BE49-F238E27FC236}">
                <a16:creationId xmlns:a16="http://schemas.microsoft.com/office/drawing/2014/main" id="{8BF21A42-9023-8444-96A4-5B31748E6301}"/>
              </a:ext>
            </a:extLst>
          </p:cNvPr>
          <p:cNvSpPr>
            <a:spLocks noGrp="1"/>
          </p:cNvSpPr>
          <p:nvPr>
            <p:ph type="subTitle" idx="1"/>
          </p:nvPr>
        </p:nvSpPr>
        <p:spPr>
          <a:xfrm>
            <a:off x="1154954" y="4777380"/>
            <a:ext cx="10035785" cy="861420"/>
          </a:xfrm>
        </p:spPr>
        <p:txBody>
          <a:bodyPr/>
          <a:lstStyle/>
          <a:p>
            <a:r>
              <a:rPr lang="fr-FR" sz="1900" cap="none" dirty="0">
                <a:latin typeface="Tw Cen MT" panose="020B0602020104020603" pitchFamily="34" charset="77"/>
              </a:rPr>
              <a:t>Jérémy JULLIENNE, Wareine-Kyndra KANA-ZEBAZE, Mickael LAMOTTE, Clément LEFEVRE</a:t>
            </a:r>
          </a:p>
          <a:p>
            <a:r>
              <a:rPr lang="fr-FR" sz="1900" cap="none" dirty="0">
                <a:latin typeface="Tw Cen MT" panose="020B0602020104020603" pitchFamily="34" charset="77"/>
              </a:rPr>
              <a:t>Encadré par M. Jean-Guy SAYOUS - </a:t>
            </a:r>
            <a:r>
              <a:rPr lang="fr-FR" sz="1900" dirty="0">
                <a:latin typeface="Tw Cen MT" panose="020B0602020104020603" pitchFamily="34" charset="77"/>
              </a:rPr>
              <a:t>IATIC5 2019-2020 </a:t>
            </a:r>
          </a:p>
        </p:txBody>
      </p:sp>
      <p:pic>
        <p:nvPicPr>
          <p:cNvPr id="5" name="Image 4">
            <a:extLst>
              <a:ext uri="{FF2B5EF4-FFF2-40B4-BE49-F238E27FC236}">
                <a16:creationId xmlns:a16="http://schemas.microsoft.com/office/drawing/2014/main" id="{A1DFF45A-FE4C-3D4E-8283-76AB51834FC2}"/>
              </a:ext>
            </a:extLst>
          </p:cNvPr>
          <p:cNvPicPr>
            <a:picLocks noChangeAspect="1"/>
          </p:cNvPicPr>
          <p:nvPr/>
        </p:nvPicPr>
        <p:blipFill>
          <a:blip r:embed="rId3"/>
          <a:stretch>
            <a:fillRect/>
          </a:stretch>
        </p:blipFill>
        <p:spPr>
          <a:xfrm>
            <a:off x="0" y="0"/>
            <a:ext cx="5112913" cy="1358118"/>
          </a:xfrm>
          <a:prstGeom prst="rect">
            <a:avLst/>
          </a:prstGeom>
          <a:effectLst>
            <a:outerShdw blurRad="50800" dist="38100" dir="2700000" algn="tl" rotWithShape="0">
              <a:prstClr val="black">
                <a:alpha val="40000"/>
              </a:prstClr>
            </a:outerShdw>
          </a:effectLst>
        </p:spPr>
      </p:pic>
      <p:sp>
        <p:nvSpPr>
          <p:cNvPr id="4" name="Espace réservé du numéro de diapositive 3">
            <a:extLst>
              <a:ext uri="{FF2B5EF4-FFF2-40B4-BE49-F238E27FC236}">
                <a16:creationId xmlns:a16="http://schemas.microsoft.com/office/drawing/2014/main" id="{C7C40E21-DCAE-284F-9700-46F892C1A8AB}"/>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9440219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Solutions mises en places</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Privacy by Design et Privacy by Default</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graphicFrame>
        <p:nvGraphicFramePr>
          <p:cNvPr id="6" name="Diagramme 5">
            <a:extLst>
              <a:ext uri="{FF2B5EF4-FFF2-40B4-BE49-F238E27FC236}">
                <a16:creationId xmlns:a16="http://schemas.microsoft.com/office/drawing/2014/main" id="{AE06BC89-77A7-284E-8972-59D34A9554AB}"/>
              </a:ext>
            </a:extLst>
          </p:cNvPr>
          <p:cNvGraphicFramePr/>
          <p:nvPr>
            <p:extLst>
              <p:ext uri="{D42A27DB-BD31-4B8C-83A1-F6EECF244321}">
                <p14:modId xmlns:p14="http://schemas.microsoft.com/office/powerpoint/2010/main" val="4149385651"/>
              </p:ext>
            </p:extLst>
          </p:nvPr>
        </p:nvGraphicFramePr>
        <p:xfrm>
          <a:off x="-861406" y="116662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9C775326-5DD6-CE42-A31A-666C071DBB5D}"/>
              </a:ext>
            </a:extLst>
          </p:cNvPr>
          <p:cNvSpPr txBox="1"/>
          <p:nvPr/>
        </p:nvSpPr>
        <p:spPr>
          <a:xfrm>
            <a:off x="7822064" y="1311613"/>
            <a:ext cx="2227789" cy="461665"/>
          </a:xfrm>
          <a:prstGeom prst="rect">
            <a:avLst/>
          </a:prstGeom>
          <a:noFill/>
        </p:spPr>
        <p:txBody>
          <a:bodyPr wrap="none" rtlCol="0">
            <a:spAutoFit/>
          </a:bodyPr>
          <a:lstStyle/>
          <a:p>
            <a:r>
              <a:rPr lang="fr-FR" sz="2400" dirty="0">
                <a:latin typeface="Avenir Roman" panose="02000503020000020003" pitchFamily="2" charset="0"/>
              </a:rPr>
              <a:t>Mise en œuvre</a:t>
            </a:r>
          </a:p>
        </p:txBody>
      </p:sp>
      <p:sp>
        <p:nvSpPr>
          <p:cNvPr id="8" name="Rectangle 7">
            <a:extLst>
              <a:ext uri="{FF2B5EF4-FFF2-40B4-BE49-F238E27FC236}">
                <a16:creationId xmlns:a16="http://schemas.microsoft.com/office/drawing/2014/main" id="{28BB5DD7-290F-2442-AE10-5DBB4E048B31}"/>
              </a:ext>
            </a:extLst>
          </p:cNvPr>
          <p:cNvSpPr/>
          <p:nvPr/>
        </p:nvSpPr>
        <p:spPr>
          <a:xfrm>
            <a:off x="7440997" y="2779378"/>
            <a:ext cx="3074276" cy="993227"/>
          </a:xfrm>
          <a:prstGeom prst="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20DA5E07-9F2C-4242-90A4-6D07B6A06CBD}"/>
              </a:ext>
            </a:extLst>
          </p:cNvPr>
          <p:cNvSpPr/>
          <p:nvPr/>
        </p:nvSpPr>
        <p:spPr>
          <a:xfrm>
            <a:off x="7440997" y="3782165"/>
            <a:ext cx="3074276" cy="993227"/>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6C00C4FD-8BEF-1B46-BAA5-FC255979A29B}"/>
              </a:ext>
            </a:extLst>
          </p:cNvPr>
          <p:cNvSpPr/>
          <p:nvPr/>
        </p:nvSpPr>
        <p:spPr>
          <a:xfrm>
            <a:off x="7440997" y="4794015"/>
            <a:ext cx="3074276" cy="993227"/>
          </a:xfrm>
          <a:prstGeom prst="rect">
            <a:avLst/>
          </a:prstGeom>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fr-FR" dirty="0"/>
          </a:p>
        </p:txBody>
      </p:sp>
      <p:pic>
        <p:nvPicPr>
          <p:cNvPr id="12" name="Image 11">
            <a:extLst>
              <a:ext uri="{FF2B5EF4-FFF2-40B4-BE49-F238E27FC236}">
                <a16:creationId xmlns:a16="http://schemas.microsoft.com/office/drawing/2014/main" id="{66069E80-E775-8B49-9B7F-7141BF557C7B}"/>
              </a:ext>
            </a:extLst>
          </p:cNvPr>
          <p:cNvPicPr>
            <a:picLocks noChangeAspect="1"/>
          </p:cNvPicPr>
          <p:nvPr/>
        </p:nvPicPr>
        <p:blipFill>
          <a:blip r:embed="rId8"/>
          <a:stretch>
            <a:fillRect/>
          </a:stretch>
        </p:blipFill>
        <p:spPr>
          <a:xfrm>
            <a:off x="9695513" y="3866996"/>
            <a:ext cx="845009" cy="845009"/>
          </a:xfrm>
          <a:prstGeom prst="rect">
            <a:avLst/>
          </a:prstGeom>
        </p:spPr>
      </p:pic>
      <p:sp>
        <p:nvSpPr>
          <p:cNvPr id="13" name="Rectangle 12">
            <a:extLst>
              <a:ext uri="{FF2B5EF4-FFF2-40B4-BE49-F238E27FC236}">
                <a16:creationId xmlns:a16="http://schemas.microsoft.com/office/drawing/2014/main" id="{323FDE9E-7375-4446-8B69-BFF59D348429}"/>
              </a:ext>
            </a:extLst>
          </p:cNvPr>
          <p:cNvSpPr/>
          <p:nvPr/>
        </p:nvSpPr>
        <p:spPr>
          <a:xfrm>
            <a:off x="7522787" y="3108814"/>
            <a:ext cx="1574470" cy="338554"/>
          </a:xfrm>
          <a:prstGeom prst="rect">
            <a:avLst/>
          </a:prstGeom>
        </p:spPr>
        <p:txBody>
          <a:bodyPr wrap="none">
            <a:spAutoFit/>
          </a:bodyPr>
          <a:lstStyle/>
          <a:p>
            <a:r>
              <a:rPr lang="fr-FR" sz="1600" dirty="0"/>
              <a:t>MINIMISATION</a:t>
            </a:r>
          </a:p>
        </p:txBody>
      </p:sp>
      <p:pic>
        <p:nvPicPr>
          <p:cNvPr id="15" name="Image 14">
            <a:extLst>
              <a:ext uri="{FF2B5EF4-FFF2-40B4-BE49-F238E27FC236}">
                <a16:creationId xmlns:a16="http://schemas.microsoft.com/office/drawing/2014/main" id="{3C253AA4-6B78-164D-AECC-C05E79249FA2}"/>
              </a:ext>
            </a:extLst>
          </p:cNvPr>
          <p:cNvPicPr>
            <a:picLocks noChangeAspect="1"/>
          </p:cNvPicPr>
          <p:nvPr/>
        </p:nvPicPr>
        <p:blipFill>
          <a:blip r:embed="rId9"/>
          <a:stretch>
            <a:fillRect/>
          </a:stretch>
        </p:blipFill>
        <p:spPr>
          <a:xfrm>
            <a:off x="9598859" y="2855146"/>
            <a:ext cx="845009" cy="845009"/>
          </a:xfrm>
          <a:prstGeom prst="rect">
            <a:avLst/>
          </a:prstGeom>
        </p:spPr>
      </p:pic>
      <p:sp>
        <p:nvSpPr>
          <p:cNvPr id="14" name="Rectangle 13">
            <a:extLst>
              <a:ext uri="{FF2B5EF4-FFF2-40B4-BE49-F238E27FC236}">
                <a16:creationId xmlns:a16="http://schemas.microsoft.com/office/drawing/2014/main" id="{2BB50A6A-4B28-CF4C-BC9F-F68B3B2805FA}"/>
              </a:ext>
            </a:extLst>
          </p:cNvPr>
          <p:cNvSpPr/>
          <p:nvPr/>
        </p:nvSpPr>
        <p:spPr>
          <a:xfrm>
            <a:off x="7506693" y="4109501"/>
            <a:ext cx="2214069" cy="338554"/>
          </a:xfrm>
          <a:prstGeom prst="rect">
            <a:avLst/>
          </a:prstGeom>
        </p:spPr>
        <p:txBody>
          <a:bodyPr wrap="none">
            <a:spAutoFit/>
          </a:bodyPr>
          <a:lstStyle/>
          <a:p>
            <a:r>
              <a:rPr lang="fr-FR" sz="1600" dirty="0"/>
              <a:t>PSEUDONYMISATION</a:t>
            </a:r>
          </a:p>
        </p:txBody>
      </p:sp>
      <p:sp>
        <p:nvSpPr>
          <p:cNvPr id="16" name="Rectangle 15">
            <a:extLst>
              <a:ext uri="{FF2B5EF4-FFF2-40B4-BE49-F238E27FC236}">
                <a16:creationId xmlns:a16="http://schemas.microsoft.com/office/drawing/2014/main" id="{C52A490E-FC0A-D04E-BD6E-42B9DA8BD95C}"/>
              </a:ext>
            </a:extLst>
          </p:cNvPr>
          <p:cNvSpPr/>
          <p:nvPr/>
        </p:nvSpPr>
        <p:spPr>
          <a:xfrm>
            <a:off x="7506693" y="5105961"/>
            <a:ext cx="1393330" cy="338554"/>
          </a:xfrm>
          <a:prstGeom prst="rect">
            <a:avLst/>
          </a:prstGeom>
        </p:spPr>
        <p:txBody>
          <a:bodyPr wrap="none">
            <a:spAutoFit/>
          </a:bodyPr>
          <a:lstStyle/>
          <a:p>
            <a:r>
              <a:rPr lang="fr-FR" sz="1600" dirty="0"/>
              <a:t>FORMATION</a:t>
            </a:r>
          </a:p>
        </p:txBody>
      </p:sp>
      <p:sp>
        <p:nvSpPr>
          <p:cNvPr id="18" name="Rectangle 17">
            <a:extLst>
              <a:ext uri="{FF2B5EF4-FFF2-40B4-BE49-F238E27FC236}">
                <a16:creationId xmlns:a16="http://schemas.microsoft.com/office/drawing/2014/main" id="{903D0B9C-B6CD-154B-B40D-C52E3B6D3C3C}"/>
              </a:ext>
            </a:extLst>
          </p:cNvPr>
          <p:cNvSpPr/>
          <p:nvPr/>
        </p:nvSpPr>
        <p:spPr>
          <a:xfrm>
            <a:off x="7440997" y="1779714"/>
            <a:ext cx="3074276" cy="993227"/>
          </a:xfrm>
          <a:prstGeom prst="rect">
            <a:avLst/>
          </a:prstGeom>
          <a:effectLst>
            <a:outerShdw blurRad="50800" dist="38100" dir="2700000" algn="tl"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FE19901F-2B5F-5C40-9D78-113BF37FC6E1}"/>
              </a:ext>
            </a:extLst>
          </p:cNvPr>
          <p:cNvSpPr/>
          <p:nvPr/>
        </p:nvSpPr>
        <p:spPr>
          <a:xfrm>
            <a:off x="7522787" y="2109150"/>
            <a:ext cx="1511952" cy="338554"/>
          </a:xfrm>
          <a:prstGeom prst="rect">
            <a:avLst/>
          </a:prstGeom>
        </p:spPr>
        <p:txBody>
          <a:bodyPr wrap="none">
            <a:spAutoFit/>
          </a:bodyPr>
          <a:lstStyle/>
          <a:p>
            <a:r>
              <a:rPr lang="fr-FR" sz="1600" dirty="0"/>
              <a:t>CHIFFREMENT</a:t>
            </a:r>
          </a:p>
        </p:txBody>
      </p:sp>
      <p:pic>
        <p:nvPicPr>
          <p:cNvPr id="21" name="Image 20">
            <a:extLst>
              <a:ext uri="{FF2B5EF4-FFF2-40B4-BE49-F238E27FC236}">
                <a16:creationId xmlns:a16="http://schemas.microsoft.com/office/drawing/2014/main" id="{8D5610EE-FCD1-A349-A6C7-62CC20B824D3}"/>
              </a:ext>
            </a:extLst>
          </p:cNvPr>
          <p:cNvPicPr>
            <a:picLocks noChangeAspect="1"/>
          </p:cNvPicPr>
          <p:nvPr/>
        </p:nvPicPr>
        <p:blipFill>
          <a:blip r:embed="rId10"/>
          <a:stretch>
            <a:fillRect/>
          </a:stretch>
        </p:blipFill>
        <p:spPr>
          <a:xfrm>
            <a:off x="9655838" y="4896613"/>
            <a:ext cx="788400" cy="788400"/>
          </a:xfrm>
          <a:prstGeom prst="rect">
            <a:avLst/>
          </a:prstGeom>
          <a:effectLst>
            <a:outerShdw blurRad="50800" dist="38100" dir="2700000" algn="tl" rotWithShape="0">
              <a:prstClr val="black">
                <a:alpha val="40000"/>
              </a:prstClr>
            </a:outerShdw>
          </a:effectLst>
        </p:spPr>
      </p:pic>
      <p:pic>
        <p:nvPicPr>
          <p:cNvPr id="17" name="Image 16">
            <a:extLst>
              <a:ext uri="{FF2B5EF4-FFF2-40B4-BE49-F238E27FC236}">
                <a16:creationId xmlns:a16="http://schemas.microsoft.com/office/drawing/2014/main" id="{47F8D66A-A34E-A44F-A1AB-655E4E414B5C}"/>
              </a:ext>
            </a:extLst>
          </p:cNvPr>
          <p:cNvPicPr>
            <a:picLocks noChangeAspect="1"/>
          </p:cNvPicPr>
          <p:nvPr/>
        </p:nvPicPr>
        <p:blipFill>
          <a:blip r:embed="rId11"/>
          <a:stretch>
            <a:fillRect/>
          </a:stretch>
        </p:blipFill>
        <p:spPr>
          <a:xfrm>
            <a:off x="9598858" y="1867669"/>
            <a:ext cx="845009" cy="845009"/>
          </a:xfrm>
          <a:prstGeom prst="rect">
            <a:avLst/>
          </a:prstGeom>
        </p:spPr>
      </p:pic>
    </p:spTree>
    <p:extLst>
      <p:ext uri="{BB962C8B-B14F-4D97-AF65-F5344CB8AC3E}">
        <p14:creationId xmlns:p14="http://schemas.microsoft.com/office/powerpoint/2010/main" val="194832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graphicEl>
                                              <a:dgm id="{F7779654-A04A-034C-A3EB-CAE19B9B6F39}"/>
                                            </p:graphicEl>
                                          </p:spTgt>
                                        </p:tgtEl>
                                        <p:attrNameLst>
                                          <p:attrName>style.visibility</p:attrName>
                                        </p:attrNameLst>
                                      </p:cBhvr>
                                      <p:to>
                                        <p:strVal val="visible"/>
                                      </p:to>
                                    </p:set>
                                    <p:animEffect transition="in" filter="dissolve">
                                      <p:cBhvr>
                                        <p:cTn id="7" dur="500"/>
                                        <p:tgtEl>
                                          <p:spTgt spid="6">
                                            <p:graphicEl>
                                              <a:dgm id="{F7779654-A04A-034C-A3EB-CAE19B9B6F39}"/>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graphicEl>
                                              <a:dgm id="{D04D068D-F1FB-4246-B155-D5176B780247}"/>
                                            </p:graphicEl>
                                          </p:spTgt>
                                        </p:tgtEl>
                                        <p:attrNameLst>
                                          <p:attrName>style.visibility</p:attrName>
                                        </p:attrNameLst>
                                      </p:cBhvr>
                                      <p:to>
                                        <p:strVal val="visible"/>
                                      </p:to>
                                    </p:set>
                                    <p:animEffect transition="in" filter="dissolve">
                                      <p:cBhvr>
                                        <p:cTn id="10" dur="500"/>
                                        <p:tgtEl>
                                          <p:spTgt spid="6">
                                            <p:graphicEl>
                                              <a:dgm id="{D04D068D-F1FB-4246-B155-D5176B78024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graphicEl>
                                              <a:dgm id="{31B17F31-A538-9043-B3EC-2DC897529B42}"/>
                                            </p:graphicEl>
                                          </p:spTgt>
                                        </p:tgtEl>
                                        <p:attrNameLst>
                                          <p:attrName>style.visibility</p:attrName>
                                        </p:attrNameLst>
                                      </p:cBhvr>
                                      <p:to>
                                        <p:strVal val="visible"/>
                                      </p:to>
                                    </p:set>
                                    <p:animEffect transition="in" filter="dissolve">
                                      <p:cBhvr>
                                        <p:cTn id="15" dur="500"/>
                                        <p:tgtEl>
                                          <p:spTgt spid="6">
                                            <p:graphicEl>
                                              <a:dgm id="{31B17F31-A538-9043-B3EC-2DC897529B42}"/>
                                            </p:graphic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graphicEl>
                                              <a:dgm id="{C67DF305-133E-9B4D-8170-5CD4626392E0}"/>
                                            </p:graphicEl>
                                          </p:spTgt>
                                        </p:tgtEl>
                                        <p:attrNameLst>
                                          <p:attrName>style.visibility</p:attrName>
                                        </p:attrNameLst>
                                      </p:cBhvr>
                                      <p:to>
                                        <p:strVal val="visible"/>
                                      </p:to>
                                    </p:set>
                                    <p:animEffect transition="in" filter="dissolve">
                                      <p:cBhvr>
                                        <p:cTn id="18" dur="500"/>
                                        <p:tgtEl>
                                          <p:spTgt spid="6">
                                            <p:graphicEl>
                                              <a:dgm id="{C67DF305-133E-9B4D-8170-5CD4626392E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graphicEl>
                                              <a:dgm id="{FCF7ABCB-197A-3149-9037-81E9AD9B4E86}"/>
                                            </p:graphicEl>
                                          </p:spTgt>
                                        </p:tgtEl>
                                        <p:attrNameLst>
                                          <p:attrName>style.visibility</p:attrName>
                                        </p:attrNameLst>
                                      </p:cBhvr>
                                      <p:to>
                                        <p:strVal val="visible"/>
                                      </p:to>
                                    </p:set>
                                    <p:animEffect transition="in" filter="dissolve">
                                      <p:cBhvr>
                                        <p:cTn id="23" dur="500"/>
                                        <p:tgtEl>
                                          <p:spTgt spid="6">
                                            <p:graphicEl>
                                              <a:dgm id="{FCF7ABCB-197A-3149-9037-81E9AD9B4E86}"/>
                                            </p:graphic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
                                            <p:graphicEl>
                                              <a:dgm id="{5797BA44-BB9C-5B41-B168-65EC32C95F0C}"/>
                                            </p:graphicEl>
                                          </p:spTgt>
                                        </p:tgtEl>
                                        <p:attrNameLst>
                                          <p:attrName>style.visibility</p:attrName>
                                        </p:attrNameLst>
                                      </p:cBhvr>
                                      <p:to>
                                        <p:strVal val="visible"/>
                                      </p:to>
                                    </p:set>
                                    <p:animEffect transition="in" filter="dissolve">
                                      <p:cBhvr>
                                        <p:cTn id="26" dur="500"/>
                                        <p:tgtEl>
                                          <p:spTgt spid="6">
                                            <p:graphicEl>
                                              <a:dgm id="{5797BA44-BB9C-5B41-B168-65EC32C95F0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
                                            <p:graphicEl>
                                              <a:dgm id="{9AD5351D-F907-0C45-8DD1-CB07DD062153}"/>
                                            </p:graphicEl>
                                          </p:spTgt>
                                        </p:tgtEl>
                                        <p:attrNameLst>
                                          <p:attrName>style.visibility</p:attrName>
                                        </p:attrNameLst>
                                      </p:cBhvr>
                                      <p:to>
                                        <p:strVal val="visible"/>
                                      </p:to>
                                    </p:set>
                                    <p:animEffect transition="in" filter="dissolve">
                                      <p:cBhvr>
                                        <p:cTn id="31" dur="500"/>
                                        <p:tgtEl>
                                          <p:spTgt spid="6">
                                            <p:graphicEl>
                                              <a:dgm id="{9AD5351D-F907-0C45-8DD1-CB07DD062153}"/>
                                            </p:graphic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
                                            <p:graphicEl>
                                              <a:dgm id="{2A054513-58EF-E748-9736-1419DD3D4F0A}"/>
                                            </p:graphicEl>
                                          </p:spTgt>
                                        </p:tgtEl>
                                        <p:attrNameLst>
                                          <p:attrName>style.visibility</p:attrName>
                                        </p:attrNameLst>
                                      </p:cBhvr>
                                      <p:to>
                                        <p:strVal val="visible"/>
                                      </p:to>
                                    </p:set>
                                    <p:animEffect transition="in" filter="dissolve">
                                      <p:cBhvr>
                                        <p:cTn id="34" dur="500"/>
                                        <p:tgtEl>
                                          <p:spTgt spid="6">
                                            <p:graphicEl>
                                              <a:dgm id="{2A054513-58EF-E748-9736-1419DD3D4F0A}"/>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
                                            <p:graphicEl>
                                              <a:dgm id="{BD3B7DDF-FBEF-CF46-8190-B6561B9AAED3}"/>
                                            </p:graphicEl>
                                          </p:spTgt>
                                        </p:tgtEl>
                                        <p:attrNameLst>
                                          <p:attrName>style.visibility</p:attrName>
                                        </p:attrNameLst>
                                      </p:cBhvr>
                                      <p:to>
                                        <p:strVal val="visible"/>
                                      </p:to>
                                    </p:set>
                                    <p:animEffect transition="in" filter="dissolve">
                                      <p:cBhvr>
                                        <p:cTn id="39" dur="500"/>
                                        <p:tgtEl>
                                          <p:spTgt spid="6">
                                            <p:graphicEl>
                                              <a:dgm id="{BD3B7DDF-FBEF-CF46-8190-B6561B9AAED3}"/>
                                            </p:graphic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
                                            <p:graphicEl>
                                              <a:dgm id="{14DD940A-4F68-C145-B2A8-F2B31B64132F}"/>
                                            </p:graphicEl>
                                          </p:spTgt>
                                        </p:tgtEl>
                                        <p:attrNameLst>
                                          <p:attrName>style.visibility</p:attrName>
                                        </p:attrNameLst>
                                      </p:cBhvr>
                                      <p:to>
                                        <p:strVal val="visible"/>
                                      </p:to>
                                    </p:set>
                                    <p:animEffect transition="in" filter="dissolve">
                                      <p:cBhvr>
                                        <p:cTn id="42" dur="500"/>
                                        <p:tgtEl>
                                          <p:spTgt spid="6">
                                            <p:graphicEl>
                                              <a:dgm id="{14DD940A-4F68-C145-B2A8-F2B31B64132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graphicEl>
                                              <a:dgm id="{E140F9A0-741C-744B-90A4-476FDA63C511}"/>
                                            </p:graphicEl>
                                          </p:spTgt>
                                        </p:tgtEl>
                                        <p:attrNameLst>
                                          <p:attrName>style.visibility</p:attrName>
                                        </p:attrNameLst>
                                      </p:cBhvr>
                                      <p:to>
                                        <p:strVal val="visible"/>
                                      </p:to>
                                    </p:set>
                                    <p:animEffect transition="in" filter="dissolve">
                                      <p:cBhvr>
                                        <p:cTn id="47" dur="500"/>
                                        <p:tgtEl>
                                          <p:spTgt spid="6">
                                            <p:graphicEl>
                                              <a:dgm id="{E140F9A0-741C-744B-90A4-476FDA63C511}"/>
                                            </p:graphic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
                                            <p:graphicEl>
                                              <a:dgm id="{078C956D-943F-0E43-BA40-E57C22A0B1AC}"/>
                                            </p:graphicEl>
                                          </p:spTgt>
                                        </p:tgtEl>
                                        <p:attrNameLst>
                                          <p:attrName>style.visibility</p:attrName>
                                        </p:attrNameLst>
                                      </p:cBhvr>
                                      <p:to>
                                        <p:strVal val="visible"/>
                                      </p:to>
                                    </p:set>
                                    <p:animEffect transition="in" filter="dissolve">
                                      <p:cBhvr>
                                        <p:cTn id="50" dur="500"/>
                                        <p:tgtEl>
                                          <p:spTgt spid="6">
                                            <p:graphicEl>
                                              <a:dgm id="{078C956D-943F-0E43-BA40-E57C22A0B1AC}"/>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
                                            <p:graphicEl>
                                              <a:dgm id="{0659A955-C31A-DA4F-B9AB-575C10E91404}"/>
                                            </p:graphicEl>
                                          </p:spTgt>
                                        </p:tgtEl>
                                        <p:attrNameLst>
                                          <p:attrName>style.visibility</p:attrName>
                                        </p:attrNameLst>
                                      </p:cBhvr>
                                      <p:to>
                                        <p:strVal val="visible"/>
                                      </p:to>
                                    </p:set>
                                    <p:animEffect transition="in" filter="dissolve">
                                      <p:cBhvr>
                                        <p:cTn id="55" dur="500"/>
                                        <p:tgtEl>
                                          <p:spTgt spid="6">
                                            <p:graphicEl>
                                              <a:dgm id="{0659A955-C31A-DA4F-B9AB-575C10E91404}"/>
                                            </p:graphic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graphicEl>
                                              <a:dgm id="{0C5E1318-8D75-EC43-9081-DF26F4DAB820}"/>
                                            </p:graphicEl>
                                          </p:spTgt>
                                        </p:tgtEl>
                                        <p:attrNameLst>
                                          <p:attrName>style.visibility</p:attrName>
                                        </p:attrNameLst>
                                      </p:cBhvr>
                                      <p:to>
                                        <p:strVal val="visible"/>
                                      </p:to>
                                    </p:set>
                                    <p:animEffect transition="in" filter="dissolve">
                                      <p:cBhvr>
                                        <p:cTn id="58" dur="500"/>
                                        <p:tgtEl>
                                          <p:spTgt spid="6">
                                            <p:graphicEl>
                                              <a:dgm id="{0C5E1318-8D75-EC43-9081-DF26F4DAB820}"/>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animEffect transition="in" filter="fade">
                                      <p:cBhvr>
                                        <p:cTn id="63" dur="500"/>
                                        <p:tgtEl>
                                          <p:spTgt spid="4">
                                            <p:txEl>
                                              <p:pRg st="0" end="0"/>
                                            </p:txEl>
                                          </p:spTgt>
                                        </p:tgtEl>
                                      </p:cBhvr>
                                    </p:animEffect>
                                  </p:childTnLst>
                                </p:cTn>
                              </p:par>
                            </p:childTnLst>
                          </p:cTn>
                        </p:par>
                        <p:par>
                          <p:cTn id="64" fill="hold">
                            <p:stCondLst>
                              <p:cond delay="500"/>
                            </p:stCondLst>
                            <p:childTnLst>
                              <p:par>
                                <p:cTn id="65" presetID="47"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1500"/>
                            </p:stCondLst>
                            <p:childTnLst>
                              <p:par>
                                <p:cTn id="81" presetID="47" presetClass="entr" presetSubtype="0" fill="hold" grpId="0"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1000"/>
                                        <p:tgtEl>
                                          <p:spTgt spid="14"/>
                                        </p:tgtEl>
                                      </p:cBhvr>
                                    </p:animEffect>
                                    <p:anim calcmode="lin" valueType="num">
                                      <p:cBhvr>
                                        <p:cTn id="84" dur="1000" fill="hold"/>
                                        <p:tgtEl>
                                          <p:spTgt spid="14"/>
                                        </p:tgtEl>
                                        <p:attrNameLst>
                                          <p:attrName>ppt_x</p:attrName>
                                        </p:attrNameLst>
                                      </p:cBhvr>
                                      <p:tavLst>
                                        <p:tav tm="0">
                                          <p:val>
                                            <p:strVal val="#ppt_x"/>
                                          </p:val>
                                        </p:tav>
                                        <p:tav tm="100000">
                                          <p:val>
                                            <p:strVal val="#ppt_x"/>
                                          </p:val>
                                        </p:tav>
                                      </p:tavLst>
                                    </p:anim>
                                    <p:anim calcmode="lin" valueType="num">
                                      <p:cBhvr>
                                        <p:cTn id="85" dur="1000" fill="hold"/>
                                        <p:tgtEl>
                                          <p:spTgt spid="14"/>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1000"/>
                                        <p:tgtEl>
                                          <p:spTgt spid="10"/>
                                        </p:tgtEl>
                                      </p:cBhvr>
                                    </p:animEffect>
                                    <p:anim calcmode="lin" valueType="num">
                                      <p:cBhvr>
                                        <p:cTn id="89" dur="1000" fill="hold"/>
                                        <p:tgtEl>
                                          <p:spTgt spid="10"/>
                                        </p:tgtEl>
                                        <p:attrNameLst>
                                          <p:attrName>ppt_x</p:attrName>
                                        </p:attrNameLst>
                                      </p:cBhvr>
                                      <p:tavLst>
                                        <p:tav tm="0">
                                          <p:val>
                                            <p:strVal val="#ppt_x"/>
                                          </p:val>
                                        </p:tav>
                                        <p:tav tm="100000">
                                          <p:val>
                                            <p:strVal val="#ppt_x"/>
                                          </p:val>
                                        </p:tav>
                                      </p:tavLst>
                                    </p:anim>
                                    <p:anim calcmode="lin" valueType="num">
                                      <p:cBhvr>
                                        <p:cTn id="90" dur="1000" fill="hold"/>
                                        <p:tgtEl>
                                          <p:spTgt spid="10"/>
                                        </p:tgtEl>
                                        <p:attrNameLst>
                                          <p:attrName>ppt_y</p:attrName>
                                        </p:attrNameLst>
                                      </p:cBhvr>
                                      <p:tavLst>
                                        <p:tav tm="0">
                                          <p:val>
                                            <p:strVal val="#ppt_y-.1"/>
                                          </p:val>
                                        </p:tav>
                                        <p:tav tm="100000">
                                          <p:val>
                                            <p:strVal val="#ppt_y"/>
                                          </p:val>
                                        </p:tav>
                                      </p:tavLst>
                                    </p:anim>
                                  </p:childTnLst>
                                </p:cTn>
                              </p:par>
                              <p:par>
                                <p:cTn id="91" presetID="47"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1000"/>
                                        <p:tgtEl>
                                          <p:spTgt spid="12"/>
                                        </p:tgtEl>
                                      </p:cBhvr>
                                    </p:animEffect>
                                    <p:anim calcmode="lin" valueType="num">
                                      <p:cBhvr>
                                        <p:cTn id="94" dur="1000" fill="hold"/>
                                        <p:tgtEl>
                                          <p:spTgt spid="12"/>
                                        </p:tgtEl>
                                        <p:attrNameLst>
                                          <p:attrName>ppt_x</p:attrName>
                                        </p:attrNameLst>
                                      </p:cBhvr>
                                      <p:tavLst>
                                        <p:tav tm="0">
                                          <p:val>
                                            <p:strVal val="#ppt_x"/>
                                          </p:val>
                                        </p:tav>
                                        <p:tav tm="100000">
                                          <p:val>
                                            <p:strVal val="#ppt_x"/>
                                          </p:val>
                                        </p:tav>
                                      </p:tavLst>
                                    </p:anim>
                                    <p:anim calcmode="lin" valueType="num">
                                      <p:cBhvr>
                                        <p:cTn id="95" dur="1000" fill="hold"/>
                                        <p:tgtEl>
                                          <p:spTgt spid="12"/>
                                        </p:tgtEl>
                                        <p:attrNameLst>
                                          <p:attrName>ppt_y</p:attrName>
                                        </p:attrNameLst>
                                      </p:cBhvr>
                                      <p:tavLst>
                                        <p:tav tm="0">
                                          <p:val>
                                            <p:strVal val="#ppt_y-.1"/>
                                          </p:val>
                                        </p:tav>
                                        <p:tav tm="100000">
                                          <p:val>
                                            <p:strVal val="#ppt_y"/>
                                          </p:val>
                                        </p:tav>
                                      </p:tavLst>
                                    </p:anim>
                                  </p:childTnLst>
                                </p:cTn>
                              </p:par>
                            </p:childTnLst>
                          </p:cTn>
                        </p:par>
                        <p:par>
                          <p:cTn id="96" fill="hold">
                            <p:stCondLst>
                              <p:cond delay="2500"/>
                            </p:stCondLst>
                            <p:childTnLst>
                              <p:par>
                                <p:cTn id="97" presetID="47" presetClass="entr" presetSubtype="0" fill="hold" grpId="0" nodeType="after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1000"/>
                                        <p:tgtEl>
                                          <p:spTgt spid="13"/>
                                        </p:tgtEl>
                                      </p:cBhvr>
                                    </p:animEffect>
                                    <p:anim calcmode="lin" valueType="num">
                                      <p:cBhvr>
                                        <p:cTn id="100" dur="1000" fill="hold"/>
                                        <p:tgtEl>
                                          <p:spTgt spid="13"/>
                                        </p:tgtEl>
                                        <p:attrNameLst>
                                          <p:attrName>ppt_x</p:attrName>
                                        </p:attrNameLst>
                                      </p:cBhvr>
                                      <p:tavLst>
                                        <p:tav tm="0">
                                          <p:val>
                                            <p:strVal val="#ppt_x"/>
                                          </p:val>
                                        </p:tav>
                                        <p:tav tm="100000">
                                          <p:val>
                                            <p:strVal val="#ppt_x"/>
                                          </p:val>
                                        </p:tav>
                                      </p:tavLst>
                                    </p:anim>
                                    <p:anim calcmode="lin" valueType="num">
                                      <p:cBhvr>
                                        <p:cTn id="101" dur="1000" fill="hold"/>
                                        <p:tgtEl>
                                          <p:spTgt spid="13"/>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fade">
                                      <p:cBhvr>
                                        <p:cTn id="104" dur="1000"/>
                                        <p:tgtEl>
                                          <p:spTgt spid="15"/>
                                        </p:tgtEl>
                                      </p:cBhvr>
                                    </p:animEffect>
                                    <p:anim calcmode="lin" valueType="num">
                                      <p:cBhvr>
                                        <p:cTn id="105" dur="1000" fill="hold"/>
                                        <p:tgtEl>
                                          <p:spTgt spid="15"/>
                                        </p:tgtEl>
                                        <p:attrNameLst>
                                          <p:attrName>ppt_x</p:attrName>
                                        </p:attrNameLst>
                                      </p:cBhvr>
                                      <p:tavLst>
                                        <p:tav tm="0">
                                          <p:val>
                                            <p:strVal val="#ppt_x"/>
                                          </p:val>
                                        </p:tav>
                                        <p:tav tm="100000">
                                          <p:val>
                                            <p:strVal val="#ppt_x"/>
                                          </p:val>
                                        </p:tav>
                                      </p:tavLst>
                                    </p:anim>
                                    <p:anim calcmode="lin" valueType="num">
                                      <p:cBhvr>
                                        <p:cTn id="106" dur="1000" fill="hold"/>
                                        <p:tgtEl>
                                          <p:spTgt spid="15"/>
                                        </p:tgtEl>
                                        <p:attrNameLst>
                                          <p:attrName>ppt_y</p:attrName>
                                        </p:attrNameLst>
                                      </p:cBhvr>
                                      <p:tavLst>
                                        <p:tav tm="0">
                                          <p:val>
                                            <p:strVal val="#ppt_y-.1"/>
                                          </p:val>
                                        </p:tav>
                                        <p:tav tm="100000">
                                          <p:val>
                                            <p:strVal val="#ppt_y"/>
                                          </p:val>
                                        </p:tav>
                                      </p:tavLst>
                                    </p:anim>
                                  </p:childTnLst>
                                </p:cTn>
                              </p:par>
                              <p:par>
                                <p:cTn id="107" presetID="47" presetClass="entr" presetSubtype="0" fill="hold" grpId="0" nodeType="with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1000"/>
                                        <p:tgtEl>
                                          <p:spTgt spid="8"/>
                                        </p:tgtEl>
                                      </p:cBhvr>
                                    </p:animEffect>
                                    <p:anim calcmode="lin" valueType="num">
                                      <p:cBhvr>
                                        <p:cTn id="110" dur="1000" fill="hold"/>
                                        <p:tgtEl>
                                          <p:spTgt spid="8"/>
                                        </p:tgtEl>
                                        <p:attrNameLst>
                                          <p:attrName>ppt_x</p:attrName>
                                        </p:attrNameLst>
                                      </p:cBhvr>
                                      <p:tavLst>
                                        <p:tav tm="0">
                                          <p:val>
                                            <p:strVal val="#ppt_x"/>
                                          </p:val>
                                        </p:tav>
                                        <p:tav tm="100000">
                                          <p:val>
                                            <p:strVal val="#ppt_x"/>
                                          </p:val>
                                        </p:tav>
                                      </p:tavLst>
                                    </p:anim>
                                    <p:anim calcmode="lin" valueType="num">
                                      <p:cBhvr>
                                        <p:cTn id="111" dur="1000" fill="hold"/>
                                        <p:tgtEl>
                                          <p:spTgt spid="8"/>
                                        </p:tgtEl>
                                        <p:attrNameLst>
                                          <p:attrName>ppt_y</p:attrName>
                                        </p:attrNameLst>
                                      </p:cBhvr>
                                      <p:tavLst>
                                        <p:tav tm="0">
                                          <p:val>
                                            <p:strVal val="#ppt_y-.1"/>
                                          </p:val>
                                        </p:tav>
                                        <p:tav tm="100000">
                                          <p:val>
                                            <p:strVal val="#ppt_y"/>
                                          </p:val>
                                        </p:tav>
                                      </p:tavLst>
                                    </p:anim>
                                  </p:childTnLst>
                                </p:cTn>
                              </p:par>
                            </p:childTnLst>
                          </p:cTn>
                        </p:par>
                        <p:par>
                          <p:cTn id="112" fill="hold">
                            <p:stCondLst>
                              <p:cond delay="3500"/>
                            </p:stCondLst>
                            <p:childTnLst>
                              <p:par>
                                <p:cTn id="113" presetID="47" presetClass="entr" presetSubtype="0" fill="hold" grpId="0" nodeType="after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fade">
                                      <p:cBhvr>
                                        <p:cTn id="115" dur="1000"/>
                                        <p:tgtEl>
                                          <p:spTgt spid="20"/>
                                        </p:tgtEl>
                                      </p:cBhvr>
                                    </p:animEffect>
                                    <p:anim calcmode="lin" valueType="num">
                                      <p:cBhvr>
                                        <p:cTn id="116" dur="1000" fill="hold"/>
                                        <p:tgtEl>
                                          <p:spTgt spid="20"/>
                                        </p:tgtEl>
                                        <p:attrNameLst>
                                          <p:attrName>ppt_x</p:attrName>
                                        </p:attrNameLst>
                                      </p:cBhvr>
                                      <p:tavLst>
                                        <p:tav tm="0">
                                          <p:val>
                                            <p:strVal val="#ppt_x"/>
                                          </p:val>
                                        </p:tav>
                                        <p:tav tm="100000">
                                          <p:val>
                                            <p:strVal val="#ppt_x"/>
                                          </p:val>
                                        </p:tav>
                                      </p:tavLst>
                                    </p:anim>
                                    <p:anim calcmode="lin" valueType="num">
                                      <p:cBhvr>
                                        <p:cTn id="117" dur="1000" fill="hold"/>
                                        <p:tgtEl>
                                          <p:spTgt spid="20"/>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fade">
                                      <p:cBhvr>
                                        <p:cTn id="120" dur="1000"/>
                                        <p:tgtEl>
                                          <p:spTgt spid="18"/>
                                        </p:tgtEl>
                                      </p:cBhvr>
                                    </p:animEffect>
                                    <p:anim calcmode="lin" valueType="num">
                                      <p:cBhvr>
                                        <p:cTn id="121" dur="1000" fill="hold"/>
                                        <p:tgtEl>
                                          <p:spTgt spid="18"/>
                                        </p:tgtEl>
                                        <p:attrNameLst>
                                          <p:attrName>ppt_x</p:attrName>
                                        </p:attrNameLst>
                                      </p:cBhvr>
                                      <p:tavLst>
                                        <p:tav tm="0">
                                          <p:val>
                                            <p:strVal val="#ppt_x"/>
                                          </p:val>
                                        </p:tav>
                                        <p:tav tm="100000">
                                          <p:val>
                                            <p:strVal val="#ppt_x"/>
                                          </p:val>
                                        </p:tav>
                                      </p:tavLst>
                                    </p:anim>
                                    <p:anim calcmode="lin" valueType="num">
                                      <p:cBhvr>
                                        <p:cTn id="122" dur="1000" fill="hold"/>
                                        <p:tgtEl>
                                          <p:spTgt spid="18"/>
                                        </p:tgtEl>
                                        <p:attrNameLst>
                                          <p:attrName>ppt_y</p:attrName>
                                        </p:attrNameLst>
                                      </p:cBhvr>
                                      <p:tavLst>
                                        <p:tav tm="0">
                                          <p:val>
                                            <p:strVal val="#ppt_y-.1"/>
                                          </p:val>
                                        </p:tav>
                                        <p:tav tm="100000">
                                          <p:val>
                                            <p:strVal val="#ppt_y"/>
                                          </p:val>
                                        </p:tav>
                                      </p:tavLst>
                                    </p:anim>
                                  </p:childTnLst>
                                </p:cTn>
                              </p:par>
                              <p:par>
                                <p:cTn id="123" presetID="47" presetClass="entr" presetSubtype="0" fill="hold" nodeType="withEffect">
                                  <p:stCondLst>
                                    <p:cond delay="0"/>
                                  </p:stCondLst>
                                  <p:childTnLst>
                                    <p:set>
                                      <p:cBhvr>
                                        <p:cTn id="124" dur="1" fill="hold">
                                          <p:stCondLst>
                                            <p:cond delay="0"/>
                                          </p:stCondLst>
                                        </p:cTn>
                                        <p:tgtEl>
                                          <p:spTgt spid="17"/>
                                        </p:tgtEl>
                                        <p:attrNameLst>
                                          <p:attrName>style.visibility</p:attrName>
                                        </p:attrNameLst>
                                      </p:cBhvr>
                                      <p:to>
                                        <p:strVal val="visible"/>
                                      </p:to>
                                    </p:set>
                                    <p:animEffect transition="in" filter="fade">
                                      <p:cBhvr>
                                        <p:cTn id="125" dur="1000"/>
                                        <p:tgtEl>
                                          <p:spTgt spid="17"/>
                                        </p:tgtEl>
                                      </p:cBhvr>
                                    </p:animEffect>
                                    <p:anim calcmode="lin" valueType="num">
                                      <p:cBhvr>
                                        <p:cTn id="126" dur="1000" fill="hold"/>
                                        <p:tgtEl>
                                          <p:spTgt spid="17"/>
                                        </p:tgtEl>
                                        <p:attrNameLst>
                                          <p:attrName>ppt_x</p:attrName>
                                        </p:attrNameLst>
                                      </p:cBhvr>
                                      <p:tavLst>
                                        <p:tav tm="0">
                                          <p:val>
                                            <p:strVal val="#ppt_x"/>
                                          </p:val>
                                        </p:tav>
                                        <p:tav tm="100000">
                                          <p:val>
                                            <p:strVal val="#ppt_x"/>
                                          </p:val>
                                        </p:tav>
                                      </p:tavLst>
                                    </p:anim>
                                    <p:anim calcmode="lin" valueType="num">
                                      <p:cBhvr>
                                        <p:cTn id="1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8" grpId="0" animBg="1"/>
      <p:bldP spid="10" grpId="0" animBg="1"/>
      <p:bldP spid="11" grpId="0" animBg="1"/>
      <p:bldP spid="13" grpId="0"/>
      <p:bldP spid="14" grpId="0"/>
      <p:bldP spid="16" grpId="0"/>
      <p:bldP spid="18"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0205F79F-8AA3-194C-859C-1D8192D7AF13}"/>
              </a:ext>
            </a:extLst>
          </p:cNvPr>
          <p:cNvSpPr>
            <a:spLocks noGrp="1"/>
          </p:cNvSpPr>
          <p:nvPr>
            <p:ph type="sldNum" sz="quarter" idx="12"/>
          </p:nvPr>
        </p:nvSpPr>
        <p:spPr/>
        <p:txBody>
          <a:bodyPr/>
          <a:lstStyle/>
          <a:p>
            <a:fld id="{D57F1E4F-1CFF-5643-939E-02111984F565}" type="slidenum">
              <a:rPr lang="en-US" smtClean="0"/>
              <a:t>11</a:t>
            </a:fld>
            <a:endParaRPr lang="en-US" dirty="0"/>
          </a:p>
        </p:txBody>
      </p:sp>
      <p:sp>
        <p:nvSpPr>
          <p:cNvPr id="8" name="Titre 1">
            <a:extLst>
              <a:ext uri="{FF2B5EF4-FFF2-40B4-BE49-F238E27FC236}">
                <a16:creationId xmlns:a16="http://schemas.microsoft.com/office/drawing/2014/main" id="{EB7CF2A1-4F9E-4241-8449-DAC50EB1D06D}"/>
              </a:ext>
            </a:extLst>
          </p:cNvPr>
          <p:cNvSpPr txBox="1">
            <a:spLocks/>
          </p:cNvSpPr>
          <p:nvPr/>
        </p:nvSpPr>
        <p:spPr>
          <a:xfrm>
            <a:off x="645132" y="211335"/>
            <a:ext cx="9404723" cy="48916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600" dirty="0">
                <a:latin typeface="Raleway Light" panose="020B0403030101060003" pitchFamily="34" charset="77"/>
              </a:rPr>
              <a:t>Open Data</a:t>
            </a:r>
          </a:p>
        </p:txBody>
      </p:sp>
      <p:sp>
        <p:nvSpPr>
          <p:cNvPr id="9" name="Titre 1">
            <a:extLst>
              <a:ext uri="{FF2B5EF4-FFF2-40B4-BE49-F238E27FC236}">
                <a16:creationId xmlns:a16="http://schemas.microsoft.com/office/drawing/2014/main" id="{71C7E0AB-9D49-264D-B852-8FBD2844E329}"/>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Incompatible avec le RGPD ?</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12" name="Espace réservé du contenu 2">
            <a:extLst>
              <a:ext uri="{FF2B5EF4-FFF2-40B4-BE49-F238E27FC236}">
                <a16:creationId xmlns:a16="http://schemas.microsoft.com/office/drawing/2014/main" id="{84617D63-D91C-FA43-8774-B7E0D59EE617}"/>
              </a:ext>
            </a:extLst>
          </p:cNvPr>
          <p:cNvSpPr>
            <a:spLocks noGrp="1"/>
          </p:cNvSpPr>
          <p:nvPr>
            <p:ph idx="1"/>
          </p:nvPr>
        </p:nvSpPr>
        <p:spPr>
          <a:xfrm>
            <a:off x="645130" y="1449238"/>
            <a:ext cx="8585134" cy="5044336"/>
          </a:xfrm>
        </p:spPr>
        <p:txBody>
          <a:bodyPr>
            <a:normAutofit/>
          </a:bodyPr>
          <a:lstStyle/>
          <a:p>
            <a:r>
              <a:rPr lang="fr-FR" sz="1800" dirty="0">
                <a:latin typeface="Avenir Roman" panose="02000503020000020003" pitchFamily="2" charset="0"/>
              </a:rPr>
              <a:t>Données publiques, libre d’accès, d’utilisation et de partage</a:t>
            </a:r>
          </a:p>
          <a:p>
            <a:pPr lvl="1"/>
            <a:endParaRPr lang="fr-FR" sz="1600" dirty="0">
              <a:latin typeface="Avenir Roman" panose="02000503020000020003" pitchFamily="2" charset="0"/>
            </a:endParaRPr>
          </a:p>
          <a:p>
            <a:pPr lvl="1"/>
            <a:endParaRPr lang="fr-FR" sz="1600" dirty="0">
              <a:latin typeface="Avenir Roman" panose="02000503020000020003" pitchFamily="2" charset="0"/>
            </a:endParaRPr>
          </a:p>
          <a:p>
            <a:pPr marL="457200" lvl="1" indent="0">
              <a:buNone/>
            </a:pPr>
            <a:endParaRPr lang="fr-FR" sz="1000" dirty="0">
              <a:latin typeface="Avenir Roman" panose="02000503020000020003" pitchFamily="2" charset="0"/>
            </a:endParaRPr>
          </a:p>
          <a:p>
            <a:pPr lvl="0">
              <a:buClr>
                <a:srgbClr val="1E5155">
                  <a:lumMod val="40000"/>
                  <a:lumOff val="60000"/>
                </a:srgbClr>
              </a:buClr>
            </a:pPr>
            <a:r>
              <a:rPr lang="fr-FR" sz="1800" dirty="0">
                <a:solidFill>
                  <a:prstClr val="white"/>
                </a:solidFill>
                <a:latin typeface="Avenir Roman" panose="02000503020000020003" pitchFamily="2" charset="0"/>
              </a:rPr>
              <a:t>Considérer l’information publique comme un bien commun</a:t>
            </a:r>
          </a:p>
          <a:p>
            <a:pPr lvl="0">
              <a:buClr>
                <a:srgbClr val="1E5155">
                  <a:lumMod val="40000"/>
                  <a:lumOff val="60000"/>
                </a:srgbClr>
              </a:buClr>
            </a:pPr>
            <a:r>
              <a:rPr lang="fr-FR" sz="1800" dirty="0">
                <a:solidFill>
                  <a:prstClr val="white"/>
                </a:solidFill>
                <a:latin typeface="Avenir Roman" panose="02000503020000020003" pitchFamily="2" charset="0"/>
              </a:rPr>
              <a:t>Concilier Open Data et RGPD ? </a:t>
            </a:r>
          </a:p>
          <a:p>
            <a:pPr marL="457200" lvl="1" indent="0">
              <a:buNone/>
            </a:pPr>
            <a:endParaRPr lang="fr-FR" sz="1600" dirty="0">
              <a:latin typeface="Avenir Roman" panose="02000503020000020003" pitchFamily="2" charset="0"/>
            </a:endParaRPr>
          </a:p>
        </p:txBody>
      </p:sp>
      <p:sp>
        <p:nvSpPr>
          <p:cNvPr id="10" name="Espace réservé du pied de page 32">
            <a:extLst>
              <a:ext uri="{FF2B5EF4-FFF2-40B4-BE49-F238E27FC236}">
                <a16:creationId xmlns:a16="http://schemas.microsoft.com/office/drawing/2014/main" id="{CBA36612-FAB2-5746-9BF2-E409BC644EF3}"/>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sp>
        <p:nvSpPr>
          <p:cNvPr id="2" name="Rectangle : coins arrondis 1">
            <a:extLst>
              <a:ext uri="{FF2B5EF4-FFF2-40B4-BE49-F238E27FC236}">
                <a16:creationId xmlns:a16="http://schemas.microsoft.com/office/drawing/2014/main" id="{B9ED0280-F6D6-B949-B3F7-244A5470411C}"/>
              </a:ext>
            </a:extLst>
          </p:cNvPr>
          <p:cNvSpPr/>
          <p:nvPr/>
        </p:nvSpPr>
        <p:spPr>
          <a:xfrm>
            <a:off x="1064029" y="1924354"/>
            <a:ext cx="2990386" cy="655607"/>
          </a:xfrm>
          <a:prstGeom prst="round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r>
              <a:rPr lang="fr-FR" sz="1600" dirty="0">
                <a:latin typeface="Avenir Roman" panose="02000503020000020003" pitchFamily="2" charset="0"/>
              </a:rPr>
              <a:t>DISPONIBILITÉ ET ACCÈS</a:t>
            </a:r>
          </a:p>
        </p:txBody>
      </p:sp>
      <p:sp>
        <p:nvSpPr>
          <p:cNvPr id="15" name="Rectangle : coins arrondis 14">
            <a:extLst>
              <a:ext uri="{FF2B5EF4-FFF2-40B4-BE49-F238E27FC236}">
                <a16:creationId xmlns:a16="http://schemas.microsoft.com/office/drawing/2014/main" id="{E519CD26-04A8-194E-BA6D-C0B6B44C428D}"/>
              </a:ext>
            </a:extLst>
          </p:cNvPr>
          <p:cNvSpPr/>
          <p:nvPr/>
        </p:nvSpPr>
        <p:spPr>
          <a:xfrm>
            <a:off x="4684245" y="1924354"/>
            <a:ext cx="2990387" cy="655607"/>
          </a:xfrm>
          <a:prstGeom prst="round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r>
              <a:rPr lang="fr-FR" sz="1600" dirty="0">
                <a:latin typeface="Avenir Roman" panose="02000503020000020003" pitchFamily="2" charset="0"/>
              </a:rPr>
              <a:t>RÉUTILISATION ET REDISTRIBUTION</a:t>
            </a:r>
          </a:p>
        </p:txBody>
      </p:sp>
      <p:sp>
        <p:nvSpPr>
          <p:cNvPr id="16" name="Rectangle : coins arrondis 15">
            <a:extLst>
              <a:ext uri="{FF2B5EF4-FFF2-40B4-BE49-F238E27FC236}">
                <a16:creationId xmlns:a16="http://schemas.microsoft.com/office/drawing/2014/main" id="{ED8FBBB2-22D5-9245-8845-226498663771}"/>
              </a:ext>
            </a:extLst>
          </p:cNvPr>
          <p:cNvSpPr/>
          <p:nvPr/>
        </p:nvSpPr>
        <p:spPr>
          <a:xfrm>
            <a:off x="8304461" y="1924354"/>
            <a:ext cx="2990389" cy="655607"/>
          </a:xfrm>
          <a:prstGeom prst="round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r>
              <a:rPr lang="fr-FR" sz="1600" dirty="0">
                <a:latin typeface="Avenir Roman" panose="02000503020000020003" pitchFamily="2" charset="0"/>
              </a:rPr>
              <a:t>PARTICIPATION UNIVERSELLE</a:t>
            </a:r>
          </a:p>
        </p:txBody>
      </p:sp>
      <p:pic>
        <p:nvPicPr>
          <p:cNvPr id="4" name="Image 3">
            <a:extLst>
              <a:ext uri="{FF2B5EF4-FFF2-40B4-BE49-F238E27FC236}">
                <a16:creationId xmlns:a16="http://schemas.microsoft.com/office/drawing/2014/main" id="{1089A644-3371-D742-89FA-0A635AEB2910}"/>
              </a:ext>
            </a:extLst>
          </p:cNvPr>
          <p:cNvPicPr>
            <a:picLocks noChangeAspect="1"/>
          </p:cNvPicPr>
          <p:nvPr/>
        </p:nvPicPr>
        <p:blipFill>
          <a:blip r:embed="rId3"/>
          <a:stretch>
            <a:fillRect/>
          </a:stretch>
        </p:blipFill>
        <p:spPr>
          <a:xfrm>
            <a:off x="3595630" y="2252157"/>
            <a:ext cx="564252" cy="564252"/>
          </a:xfrm>
          <a:prstGeom prst="rect">
            <a:avLst/>
          </a:prstGeom>
        </p:spPr>
      </p:pic>
      <p:pic>
        <p:nvPicPr>
          <p:cNvPr id="17" name="Image 16">
            <a:extLst>
              <a:ext uri="{FF2B5EF4-FFF2-40B4-BE49-F238E27FC236}">
                <a16:creationId xmlns:a16="http://schemas.microsoft.com/office/drawing/2014/main" id="{94C07C74-43C3-C646-AE34-C97784C98AFD}"/>
              </a:ext>
            </a:extLst>
          </p:cNvPr>
          <p:cNvPicPr>
            <a:picLocks noChangeAspect="1"/>
          </p:cNvPicPr>
          <p:nvPr/>
        </p:nvPicPr>
        <p:blipFill>
          <a:blip r:embed="rId4"/>
          <a:stretch>
            <a:fillRect/>
          </a:stretch>
        </p:blipFill>
        <p:spPr>
          <a:xfrm>
            <a:off x="7215098" y="2256934"/>
            <a:ext cx="564252" cy="564252"/>
          </a:xfrm>
          <a:prstGeom prst="rect">
            <a:avLst/>
          </a:prstGeom>
        </p:spPr>
      </p:pic>
      <p:pic>
        <p:nvPicPr>
          <p:cNvPr id="18" name="Image 17">
            <a:extLst>
              <a:ext uri="{FF2B5EF4-FFF2-40B4-BE49-F238E27FC236}">
                <a16:creationId xmlns:a16="http://schemas.microsoft.com/office/drawing/2014/main" id="{90044DC9-8649-EB49-96FB-60EE1AF4BD5B}"/>
              </a:ext>
            </a:extLst>
          </p:cNvPr>
          <p:cNvPicPr>
            <a:picLocks noChangeAspect="1"/>
          </p:cNvPicPr>
          <p:nvPr/>
        </p:nvPicPr>
        <p:blipFill>
          <a:blip r:embed="rId5"/>
          <a:stretch>
            <a:fillRect/>
          </a:stretch>
        </p:blipFill>
        <p:spPr>
          <a:xfrm>
            <a:off x="10883291" y="2253236"/>
            <a:ext cx="564252" cy="564252"/>
          </a:xfrm>
          <a:prstGeom prst="rect">
            <a:avLst/>
          </a:prstGeom>
        </p:spPr>
      </p:pic>
      <p:sp>
        <p:nvSpPr>
          <p:cNvPr id="19" name="Rectangle : coins arrondis 18">
            <a:extLst>
              <a:ext uri="{FF2B5EF4-FFF2-40B4-BE49-F238E27FC236}">
                <a16:creationId xmlns:a16="http://schemas.microsoft.com/office/drawing/2014/main" id="{B5CFE799-E279-AD41-B1BC-69F26B2970FA}"/>
              </a:ext>
            </a:extLst>
          </p:cNvPr>
          <p:cNvSpPr/>
          <p:nvPr/>
        </p:nvSpPr>
        <p:spPr>
          <a:xfrm>
            <a:off x="1064027" y="3803812"/>
            <a:ext cx="4814491" cy="2407150"/>
          </a:xfrm>
          <a:prstGeom prst="round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fr-FR" sz="1600" dirty="0">
              <a:latin typeface="Avenir Roman" panose="02000503020000020003" pitchFamily="2" charset="0"/>
            </a:endParaRPr>
          </a:p>
        </p:txBody>
      </p:sp>
      <p:sp>
        <p:nvSpPr>
          <p:cNvPr id="20" name="Rectangle : coins arrondis 19">
            <a:extLst>
              <a:ext uri="{FF2B5EF4-FFF2-40B4-BE49-F238E27FC236}">
                <a16:creationId xmlns:a16="http://schemas.microsoft.com/office/drawing/2014/main" id="{738757FD-2779-244A-BCAA-665C173CC745}"/>
              </a:ext>
            </a:extLst>
          </p:cNvPr>
          <p:cNvSpPr/>
          <p:nvPr/>
        </p:nvSpPr>
        <p:spPr>
          <a:xfrm>
            <a:off x="6350925" y="3803811"/>
            <a:ext cx="4814492" cy="2407149"/>
          </a:xfrm>
          <a:prstGeom prst="roundRect">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fr-FR" sz="1600" dirty="0">
              <a:latin typeface="Avenir Roman" panose="02000503020000020003" pitchFamily="2" charset="0"/>
            </a:endParaRPr>
          </a:p>
        </p:txBody>
      </p:sp>
      <p:sp>
        <p:nvSpPr>
          <p:cNvPr id="6" name="ZoneTexte 5">
            <a:extLst>
              <a:ext uri="{FF2B5EF4-FFF2-40B4-BE49-F238E27FC236}">
                <a16:creationId xmlns:a16="http://schemas.microsoft.com/office/drawing/2014/main" id="{D43B6155-7DC0-8A44-AEC3-B90F9597C00E}"/>
              </a:ext>
            </a:extLst>
          </p:cNvPr>
          <p:cNvSpPr txBox="1"/>
          <p:nvPr/>
        </p:nvSpPr>
        <p:spPr>
          <a:xfrm>
            <a:off x="2509919" y="3870983"/>
            <a:ext cx="1922706" cy="338554"/>
          </a:xfrm>
          <a:prstGeom prst="rect">
            <a:avLst/>
          </a:prstGeom>
          <a:noFill/>
        </p:spPr>
        <p:txBody>
          <a:bodyPr wrap="none" rtlCol="0">
            <a:spAutoFit/>
          </a:bodyPr>
          <a:lstStyle/>
          <a:p>
            <a:r>
              <a:rPr lang="fr-FR" sz="1600" dirty="0">
                <a:latin typeface="Avenir Roman" panose="02000503020000020003" pitchFamily="2" charset="0"/>
              </a:rPr>
              <a:t>ANONYMISATION</a:t>
            </a:r>
            <a:endParaRPr lang="fr-FR" dirty="0">
              <a:latin typeface="Avenir Roman" panose="02000503020000020003" pitchFamily="2" charset="0"/>
            </a:endParaRPr>
          </a:p>
        </p:txBody>
      </p:sp>
      <p:sp>
        <p:nvSpPr>
          <p:cNvPr id="21" name="ZoneTexte 20">
            <a:extLst>
              <a:ext uri="{FF2B5EF4-FFF2-40B4-BE49-F238E27FC236}">
                <a16:creationId xmlns:a16="http://schemas.microsoft.com/office/drawing/2014/main" id="{599D15D6-91C2-DE40-96E8-E77B193699A3}"/>
              </a:ext>
            </a:extLst>
          </p:cNvPr>
          <p:cNvSpPr txBox="1"/>
          <p:nvPr/>
        </p:nvSpPr>
        <p:spPr>
          <a:xfrm>
            <a:off x="6535255" y="3870983"/>
            <a:ext cx="4445832" cy="338554"/>
          </a:xfrm>
          <a:prstGeom prst="rect">
            <a:avLst/>
          </a:prstGeom>
          <a:noFill/>
        </p:spPr>
        <p:txBody>
          <a:bodyPr wrap="none" rtlCol="0">
            <a:spAutoFit/>
          </a:bodyPr>
          <a:lstStyle/>
          <a:p>
            <a:r>
              <a:rPr lang="fr-FR" sz="1600" dirty="0">
                <a:latin typeface="Avenir Roman" panose="02000503020000020003" pitchFamily="2" charset="0"/>
              </a:rPr>
              <a:t>DISTINGUER DES GROUPES D’UTILISATEURS</a:t>
            </a:r>
          </a:p>
        </p:txBody>
      </p:sp>
      <p:sp>
        <p:nvSpPr>
          <p:cNvPr id="7" name="Rectangle 6">
            <a:extLst>
              <a:ext uri="{FF2B5EF4-FFF2-40B4-BE49-F238E27FC236}">
                <a16:creationId xmlns:a16="http://schemas.microsoft.com/office/drawing/2014/main" id="{7A3B93FB-4EE7-5A49-9D5C-8ED564111235}"/>
              </a:ext>
            </a:extLst>
          </p:cNvPr>
          <p:cNvSpPr/>
          <p:nvPr/>
        </p:nvSpPr>
        <p:spPr>
          <a:xfrm>
            <a:off x="6586137" y="4237033"/>
            <a:ext cx="4320000" cy="338554"/>
          </a:xfrm>
          <a:prstGeom prst="rect">
            <a:avLst/>
          </a:prstGeom>
          <a:solidFill>
            <a:schemeClr val="accent5"/>
          </a:solidFill>
        </p:spPr>
        <p:style>
          <a:lnRef idx="0">
            <a:schemeClr val="accent4"/>
          </a:lnRef>
          <a:fillRef idx="3">
            <a:schemeClr val="accent4"/>
          </a:fillRef>
          <a:effectRef idx="3">
            <a:schemeClr val="accent4"/>
          </a:effectRef>
          <a:fontRef idx="minor">
            <a:schemeClr val="lt1"/>
          </a:fontRef>
        </p:style>
        <p:txBody>
          <a:bodyPr rtlCol="0" anchor="ctr"/>
          <a:lstStyle/>
          <a:p>
            <a:r>
              <a:rPr lang="fr-FR" sz="1600" dirty="0">
                <a:latin typeface="Avenir Roman" panose="02000503020000020003" pitchFamily="2" charset="0"/>
              </a:rPr>
              <a:t>1. Service émetteur de l’administration</a:t>
            </a:r>
          </a:p>
        </p:txBody>
      </p:sp>
      <p:sp>
        <p:nvSpPr>
          <p:cNvPr id="22" name="Rectangle 21">
            <a:extLst>
              <a:ext uri="{FF2B5EF4-FFF2-40B4-BE49-F238E27FC236}">
                <a16:creationId xmlns:a16="http://schemas.microsoft.com/office/drawing/2014/main" id="{094EF410-4A5F-C241-9DD9-B800BE57DD04}"/>
              </a:ext>
            </a:extLst>
          </p:cNvPr>
          <p:cNvSpPr/>
          <p:nvPr/>
        </p:nvSpPr>
        <p:spPr>
          <a:xfrm>
            <a:off x="6586136" y="4603083"/>
            <a:ext cx="4320000" cy="3385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sz="1600" dirty="0">
                <a:latin typeface="Avenir Roman" panose="02000503020000020003" pitchFamily="2" charset="0"/>
              </a:rPr>
              <a:t>2. Administration émettrice</a:t>
            </a:r>
          </a:p>
        </p:txBody>
      </p:sp>
      <p:sp>
        <p:nvSpPr>
          <p:cNvPr id="23" name="Rectangle 22">
            <a:extLst>
              <a:ext uri="{FF2B5EF4-FFF2-40B4-BE49-F238E27FC236}">
                <a16:creationId xmlns:a16="http://schemas.microsoft.com/office/drawing/2014/main" id="{58335C16-A92E-D84B-8B58-AF83D8E36B5E}"/>
              </a:ext>
            </a:extLst>
          </p:cNvPr>
          <p:cNvSpPr/>
          <p:nvPr/>
        </p:nvSpPr>
        <p:spPr>
          <a:xfrm>
            <a:off x="6586136" y="4957430"/>
            <a:ext cx="4320000" cy="3385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sz="1600" dirty="0">
                <a:latin typeface="Avenir Roman" panose="02000503020000020003" pitchFamily="2" charset="0"/>
              </a:rPr>
              <a:t>3. Autre administration (locale/nationale)</a:t>
            </a:r>
          </a:p>
        </p:txBody>
      </p:sp>
      <p:sp>
        <p:nvSpPr>
          <p:cNvPr id="24" name="Rectangle 23">
            <a:extLst>
              <a:ext uri="{FF2B5EF4-FFF2-40B4-BE49-F238E27FC236}">
                <a16:creationId xmlns:a16="http://schemas.microsoft.com/office/drawing/2014/main" id="{D4EE4120-A9F9-674E-A425-C50A6703DD46}"/>
              </a:ext>
            </a:extLst>
          </p:cNvPr>
          <p:cNvSpPr/>
          <p:nvPr/>
        </p:nvSpPr>
        <p:spPr>
          <a:xfrm>
            <a:off x="6586136" y="5320621"/>
            <a:ext cx="4320000" cy="3385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sz="1600" dirty="0">
                <a:latin typeface="Avenir Roman" panose="02000503020000020003" pitchFamily="2" charset="0"/>
              </a:rPr>
              <a:t>4. Ré-utilisateurs habilités </a:t>
            </a:r>
          </a:p>
        </p:txBody>
      </p:sp>
      <p:sp>
        <p:nvSpPr>
          <p:cNvPr id="25" name="Rectangle 24">
            <a:extLst>
              <a:ext uri="{FF2B5EF4-FFF2-40B4-BE49-F238E27FC236}">
                <a16:creationId xmlns:a16="http://schemas.microsoft.com/office/drawing/2014/main" id="{94E75B48-930B-6045-A8AC-8C9AF4801755}"/>
              </a:ext>
            </a:extLst>
          </p:cNvPr>
          <p:cNvSpPr/>
          <p:nvPr/>
        </p:nvSpPr>
        <p:spPr>
          <a:xfrm>
            <a:off x="6591244" y="5683812"/>
            <a:ext cx="4320000" cy="3385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fr-FR" sz="1600" dirty="0">
                <a:latin typeface="Avenir Roman" panose="02000503020000020003" pitchFamily="2" charset="0"/>
              </a:rPr>
              <a:t>5. Autres utilisateurs</a:t>
            </a:r>
          </a:p>
        </p:txBody>
      </p:sp>
      <p:pic>
        <p:nvPicPr>
          <p:cNvPr id="27" name="Image 26">
            <a:extLst>
              <a:ext uri="{FF2B5EF4-FFF2-40B4-BE49-F238E27FC236}">
                <a16:creationId xmlns:a16="http://schemas.microsoft.com/office/drawing/2014/main" id="{D72C2B84-361F-194F-BEFC-824782B67830}"/>
              </a:ext>
            </a:extLst>
          </p:cNvPr>
          <p:cNvPicPr>
            <a:picLocks noChangeAspect="1"/>
          </p:cNvPicPr>
          <p:nvPr/>
        </p:nvPicPr>
        <p:blipFill>
          <a:blip r:embed="rId6"/>
          <a:stretch>
            <a:fillRect/>
          </a:stretch>
        </p:blipFill>
        <p:spPr>
          <a:xfrm>
            <a:off x="2144341" y="4276229"/>
            <a:ext cx="581120" cy="581120"/>
          </a:xfrm>
          <a:prstGeom prst="rect">
            <a:avLst/>
          </a:prstGeom>
        </p:spPr>
      </p:pic>
      <p:pic>
        <p:nvPicPr>
          <p:cNvPr id="29" name="Image 28">
            <a:extLst>
              <a:ext uri="{FF2B5EF4-FFF2-40B4-BE49-F238E27FC236}">
                <a16:creationId xmlns:a16="http://schemas.microsoft.com/office/drawing/2014/main" id="{821F66AE-B5B5-1D42-A979-5371995E7C61}"/>
              </a:ext>
            </a:extLst>
          </p:cNvPr>
          <p:cNvPicPr>
            <a:picLocks noChangeAspect="1"/>
          </p:cNvPicPr>
          <p:nvPr/>
        </p:nvPicPr>
        <p:blipFill>
          <a:blip r:embed="rId7"/>
          <a:stretch>
            <a:fillRect/>
          </a:stretch>
        </p:blipFill>
        <p:spPr>
          <a:xfrm>
            <a:off x="4228150" y="4276229"/>
            <a:ext cx="586800" cy="586800"/>
          </a:xfrm>
          <a:prstGeom prst="rect">
            <a:avLst/>
          </a:prstGeom>
        </p:spPr>
      </p:pic>
      <p:sp>
        <p:nvSpPr>
          <p:cNvPr id="30" name="Flèche droite rayée 29">
            <a:extLst>
              <a:ext uri="{FF2B5EF4-FFF2-40B4-BE49-F238E27FC236}">
                <a16:creationId xmlns:a16="http://schemas.microsoft.com/office/drawing/2014/main" id="{A5A73699-4ADC-A345-A1FE-F0D211B87064}"/>
              </a:ext>
            </a:extLst>
          </p:cNvPr>
          <p:cNvSpPr/>
          <p:nvPr/>
        </p:nvSpPr>
        <p:spPr>
          <a:xfrm>
            <a:off x="2960672" y="4359866"/>
            <a:ext cx="1178918" cy="431441"/>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BE8912A3-41C0-EC40-9F15-42D0C0822516}"/>
              </a:ext>
            </a:extLst>
          </p:cNvPr>
          <p:cNvSpPr txBox="1"/>
          <p:nvPr/>
        </p:nvSpPr>
        <p:spPr>
          <a:xfrm>
            <a:off x="2144341" y="4853810"/>
            <a:ext cx="603050" cy="338554"/>
          </a:xfrm>
          <a:prstGeom prst="rect">
            <a:avLst/>
          </a:prstGeom>
          <a:noFill/>
        </p:spPr>
        <p:txBody>
          <a:bodyPr wrap="none" rtlCol="0">
            <a:spAutoFit/>
          </a:bodyPr>
          <a:lstStyle/>
          <a:p>
            <a:r>
              <a:rPr lang="fr-FR" sz="1600" dirty="0">
                <a:latin typeface="Avenir Roman" panose="02000503020000020003" pitchFamily="2" charset="0"/>
                <a:cs typeface="Calibri" panose="020F0502020204030204" pitchFamily="34" charset="0"/>
              </a:rPr>
              <a:t>DCP</a:t>
            </a:r>
            <a:endParaRPr lang="fr-FR" dirty="0">
              <a:latin typeface="Avenir Roman" panose="02000503020000020003" pitchFamily="2" charset="0"/>
              <a:cs typeface="Calibri" panose="020F0502020204030204" pitchFamily="34" charset="0"/>
            </a:endParaRPr>
          </a:p>
        </p:txBody>
      </p:sp>
      <p:sp>
        <p:nvSpPr>
          <p:cNvPr id="32" name="ZoneTexte 31">
            <a:extLst>
              <a:ext uri="{FF2B5EF4-FFF2-40B4-BE49-F238E27FC236}">
                <a16:creationId xmlns:a16="http://schemas.microsoft.com/office/drawing/2014/main" id="{CF24B14E-7F3D-FA4F-8F29-357B3FB55016}"/>
              </a:ext>
            </a:extLst>
          </p:cNvPr>
          <p:cNvSpPr txBox="1"/>
          <p:nvPr/>
        </p:nvSpPr>
        <p:spPr>
          <a:xfrm>
            <a:off x="4020451" y="4859817"/>
            <a:ext cx="1002197" cy="338554"/>
          </a:xfrm>
          <a:prstGeom prst="rect">
            <a:avLst/>
          </a:prstGeom>
          <a:noFill/>
        </p:spPr>
        <p:txBody>
          <a:bodyPr wrap="none" rtlCol="0">
            <a:spAutoFit/>
          </a:bodyPr>
          <a:lstStyle/>
          <a:p>
            <a:r>
              <a:rPr lang="fr-FR" sz="1600" dirty="0">
                <a:latin typeface="Avenir Roman" panose="02000503020000020003" pitchFamily="2" charset="0"/>
                <a:cs typeface="Calibri" panose="020F0502020204030204" pitchFamily="34" charset="0"/>
              </a:rPr>
              <a:t>Données</a:t>
            </a:r>
            <a:endParaRPr lang="fr-FR" dirty="0">
              <a:latin typeface="Avenir Roman" panose="02000503020000020003" pitchFamily="2" charset="0"/>
              <a:cs typeface="Calibri" panose="020F0502020204030204" pitchFamily="34" charset="0"/>
            </a:endParaRPr>
          </a:p>
        </p:txBody>
      </p:sp>
      <p:sp>
        <p:nvSpPr>
          <p:cNvPr id="33" name="ZoneTexte 32">
            <a:extLst>
              <a:ext uri="{FF2B5EF4-FFF2-40B4-BE49-F238E27FC236}">
                <a16:creationId xmlns:a16="http://schemas.microsoft.com/office/drawing/2014/main" id="{6CAFAEE7-7DDB-6241-92C9-1546A81359AE}"/>
              </a:ext>
            </a:extLst>
          </p:cNvPr>
          <p:cNvSpPr txBox="1"/>
          <p:nvPr/>
        </p:nvSpPr>
        <p:spPr>
          <a:xfrm>
            <a:off x="1418066" y="5154080"/>
            <a:ext cx="4355872" cy="307777"/>
          </a:xfrm>
          <a:prstGeom prst="rect">
            <a:avLst/>
          </a:prstGeom>
          <a:noFill/>
        </p:spPr>
        <p:txBody>
          <a:bodyPr wrap="none" rtlCol="0">
            <a:spAutoFit/>
          </a:bodyPr>
          <a:lstStyle/>
          <a:p>
            <a:r>
              <a:rPr lang="fr-FR" sz="1400" dirty="0">
                <a:latin typeface="Avenir Roman" panose="02000503020000020003" pitchFamily="2" charset="0"/>
              </a:rPr>
              <a:t>Le RGPD ne s’applique plus aux données anonymes</a:t>
            </a:r>
          </a:p>
        </p:txBody>
      </p:sp>
      <p:sp>
        <p:nvSpPr>
          <p:cNvPr id="34" name="ZoneTexte 33">
            <a:extLst>
              <a:ext uri="{FF2B5EF4-FFF2-40B4-BE49-F238E27FC236}">
                <a16:creationId xmlns:a16="http://schemas.microsoft.com/office/drawing/2014/main" id="{857BCFB3-34B0-AF49-86A0-885F529838B9}"/>
              </a:ext>
            </a:extLst>
          </p:cNvPr>
          <p:cNvSpPr txBox="1"/>
          <p:nvPr/>
        </p:nvSpPr>
        <p:spPr>
          <a:xfrm>
            <a:off x="1434395" y="5489898"/>
            <a:ext cx="2690545" cy="307777"/>
          </a:xfrm>
          <a:prstGeom prst="rect">
            <a:avLst/>
          </a:prstGeom>
          <a:noFill/>
        </p:spPr>
        <p:txBody>
          <a:bodyPr wrap="none" rtlCol="0">
            <a:spAutoFit/>
          </a:bodyPr>
          <a:lstStyle/>
          <a:p>
            <a:r>
              <a:rPr lang="fr-FR" sz="1400" dirty="0">
                <a:latin typeface="Avenir Roman" panose="02000503020000020003" pitchFamily="2" charset="0"/>
              </a:rPr>
              <a:t>Pratique relativement coûteuse</a:t>
            </a:r>
          </a:p>
        </p:txBody>
      </p:sp>
      <p:sp>
        <p:nvSpPr>
          <p:cNvPr id="35" name="ZoneTexte 34">
            <a:extLst>
              <a:ext uri="{FF2B5EF4-FFF2-40B4-BE49-F238E27FC236}">
                <a16:creationId xmlns:a16="http://schemas.microsoft.com/office/drawing/2014/main" id="{343E0D04-0BB4-5A45-BCE9-588028DADB6A}"/>
              </a:ext>
            </a:extLst>
          </p:cNvPr>
          <p:cNvSpPr txBox="1"/>
          <p:nvPr/>
        </p:nvSpPr>
        <p:spPr>
          <a:xfrm>
            <a:off x="1428939" y="5812601"/>
            <a:ext cx="4000198" cy="307777"/>
          </a:xfrm>
          <a:prstGeom prst="rect">
            <a:avLst/>
          </a:prstGeom>
          <a:noFill/>
        </p:spPr>
        <p:txBody>
          <a:bodyPr wrap="none" rtlCol="0">
            <a:spAutoFit/>
          </a:bodyPr>
          <a:lstStyle/>
          <a:p>
            <a:r>
              <a:rPr lang="fr-FR" sz="1400" dirty="0">
                <a:latin typeface="Avenir Roman" panose="02000503020000020003" pitchFamily="2" charset="0"/>
              </a:rPr>
              <a:t>Utilité de certaines données anonymes réduites</a:t>
            </a:r>
          </a:p>
        </p:txBody>
      </p:sp>
      <p:pic>
        <p:nvPicPr>
          <p:cNvPr id="37" name="Image 36">
            <a:extLst>
              <a:ext uri="{FF2B5EF4-FFF2-40B4-BE49-F238E27FC236}">
                <a16:creationId xmlns:a16="http://schemas.microsoft.com/office/drawing/2014/main" id="{352ED348-F0B0-234C-905A-EE3896BDB04F}"/>
              </a:ext>
            </a:extLst>
          </p:cNvPr>
          <p:cNvPicPr>
            <a:picLocks noChangeAspect="1"/>
          </p:cNvPicPr>
          <p:nvPr/>
        </p:nvPicPr>
        <p:blipFill>
          <a:blip r:embed="rId8"/>
          <a:stretch>
            <a:fillRect/>
          </a:stretch>
        </p:blipFill>
        <p:spPr>
          <a:xfrm>
            <a:off x="1158785" y="5126707"/>
            <a:ext cx="318823" cy="318823"/>
          </a:xfrm>
          <a:prstGeom prst="rect">
            <a:avLst/>
          </a:prstGeom>
        </p:spPr>
      </p:pic>
      <p:pic>
        <p:nvPicPr>
          <p:cNvPr id="38" name="Image 37">
            <a:extLst>
              <a:ext uri="{FF2B5EF4-FFF2-40B4-BE49-F238E27FC236}">
                <a16:creationId xmlns:a16="http://schemas.microsoft.com/office/drawing/2014/main" id="{8E89A31F-A74A-9044-B3F8-3BFF1B24A416}"/>
              </a:ext>
            </a:extLst>
          </p:cNvPr>
          <p:cNvPicPr>
            <a:picLocks noChangeAspect="1"/>
          </p:cNvPicPr>
          <p:nvPr/>
        </p:nvPicPr>
        <p:blipFill>
          <a:blip r:embed="rId9"/>
          <a:stretch>
            <a:fillRect/>
          </a:stretch>
        </p:blipFill>
        <p:spPr>
          <a:xfrm>
            <a:off x="1163893" y="5457501"/>
            <a:ext cx="318823" cy="318823"/>
          </a:xfrm>
          <a:prstGeom prst="rect">
            <a:avLst/>
          </a:prstGeom>
        </p:spPr>
      </p:pic>
      <p:pic>
        <p:nvPicPr>
          <p:cNvPr id="39" name="Image 38">
            <a:extLst>
              <a:ext uri="{FF2B5EF4-FFF2-40B4-BE49-F238E27FC236}">
                <a16:creationId xmlns:a16="http://schemas.microsoft.com/office/drawing/2014/main" id="{DF0A362A-EFEE-E543-9172-9820A6E38371}"/>
              </a:ext>
            </a:extLst>
          </p:cNvPr>
          <p:cNvPicPr>
            <a:picLocks noChangeAspect="1"/>
          </p:cNvPicPr>
          <p:nvPr/>
        </p:nvPicPr>
        <p:blipFill>
          <a:blip r:embed="rId9"/>
          <a:stretch>
            <a:fillRect/>
          </a:stretch>
        </p:blipFill>
        <p:spPr>
          <a:xfrm>
            <a:off x="1174766" y="5792126"/>
            <a:ext cx="318823" cy="318823"/>
          </a:xfrm>
          <a:prstGeom prst="rect">
            <a:avLst/>
          </a:prstGeom>
        </p:spPr>
      </p:pic>
    </p:spTree>
    <p:extLst>
      <p:ext uri="{BB962C8B-B14F-4D97-AF65-F5344CB8AC3E}">
        <p14:creationId xmlns:p14="http://schemas.microsoft.com/office/powerpoint/2010/main" val="3260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par>
                          <p:cTn id="23" fill="hold">
                            <p:stCondLst>
                              <p:cond delay="1000"/>
                            </p:stCondLst>
                            <p:childTnLst>
                              <p:par>
                                <p:cTn id="24" presetID="9"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par>
                                <p:cTn id="27" presetID="9"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animEffect transition="in" filter="fade">
                                      <p:cBhvr>
                                        <p:cTn id="34" dur="500"/>
                                        <p:tgtEl>
                                          <p:spTgt spid="1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Effect transition="in" filter="fade">
                                      <p:cBhvr>
                                        <p:cTn id="39" dur="500"/>
                                        <p:tgtEl>
                                          <p:spTgt spid="1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left)">
                                      <p:cBhvr>
                                        <p:cTn id="58" dur="500"/>
                                        <p:tgtEl>
                                          <p:spTgt spid="30"/>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dissolve">
                                      <p:cBhvr>
                                        <p:cTn id="92" dur="500"/>
                                        <p:tgtEl>
                                          <p:spTgt spid="2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dissolve">
                                      <p:cBhvr>
                                        <p:cTn id="95" dur="500"/>
                                        <p:tgtEl>
                                          <p:spTgt spid="21"/>
                                        </p:tgtEl>
                                      </p:cBhvr>
                                    </p:animEffect>
                                  </p:childTnLst>
                                </p:cTn>
                              </p:par>
                            </p:childTnLst>
                          </p:cTn>
                        </p:par>
                        <p:par>
                          <p:cTn id="96" fill="hold">
                            <p:stCondLst>
                              <p:cond delay="500"/>
                            </p:stCondLst>
                            <p:childTnLst>
                              <p:par>
                                <p:cTn id="97" presetID="42" presetClass="entr" presetSubtype="0" fill="hold" grpId="0"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1000"/>
                                        <p:tgtEl>
                                          <p:spTgt spid="7"/>
                                        </p:tgtEl>
                                      </p:cBhvr>
                                    </p:animEffect>
                                    <p:anim calcmode="lin" valueType="num">
                                      <p:cBhvr>
                                        <p:cTn id="100" dur="1000" fill="hold"/>
                                        <p:tgtEl>
                                          <p:spTgt spid="7"/>
                                        </p:tgtEl>
                                        <p:attrNameLst>
                                          <p:attrName>ppt_x</p:attrName>
                                        </p:attrNameLst>
                                      </p:cBhvr>
                                      <p:tavLst>
                                        <p:tav tm="0">
                                          <p:val>
                                            <p:strVal val="#ppt_x"/>
                                          </p:val>
                                        </p:tav>
                                        <p:tav tm="100000">
                                          <p:val>
                                            <p:strVal val="#ppt_x"/>
                                          </p:val>
                                        </p:tav>
                                      </p:tavLst>
                                    </p:anim>
                                    <p:anim calcmode="lin" valueType="num">
                                      <p:cBhvr>
                                        <p:cTn id="101" dur="1000" fill="hold"/>
                                        <p:tgtEl>
                                          <p:spTgt spid="7"/>
                                        </p:tgtEl>
                                        <p:attrNameLst>
                                          <p:attrName>ppt_y</p:attrName>
                                        </p:attrNameLst>
                                      </p:cBhvr>
                                      <p:tavLst>
                                        <p:tav tm="0">
                                          <p:val>
                                            <p:strVal val="#ppt_y+.1"/>
                                          </p:val>
                                        </p:tav>
                                        <p:tav tm="100000">
                                          <p:val>
                                            <p:strVal val="#ppt_y"/>
                                          </p:val>
                                        </p:tav>
                                      </p:tavLst>
                                    </p:anim>
                                  </p:childTnLst>
                                </p:cTn>
                              </p:par>
                            </p:childTnLst>
                          </p:cTn>
                        </p:par>
                        <p:par>
                          <p:cTn id="102" fill="hold">
                            <p:stCondLst>
                              <p:cond delay="1500"/>
                            </p:stCondLst>
                            <p:childTnLst>
                              <p:par>
                                <p:cTn id="103" presetID="42" presetClass="entr" presetSubtype="0" fill="hold" grpId="0"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1000"/>
                                        <p:tgtEl>
                                          <p:spTgt spid="22"/>
                                        </p:tgtEl>
                                      </p:cBhvr>
                                    </p:animEffect>
                                    <p:anim calcmode="lin" valueType="num">
                                      <p:cBhvr>
                                        <p:cTn id="106" dur="1000" fill="hold"/>
                                        <p:tgtEl>
                                          <p:spTgt spid="22"/>
                                        </p:tgtEl>
                                        <p:attrNameLst>
                                          <p:attrName>ppt_x</p:attrName>
                                        </p:attrNameLst>
                                      </p:cBhvr>
                                      <p:tavLst>
                                        <p:tav tm="0">
                                          <p:val>
                                            <p:strVal val="#ppt_x"/>
                                          </p:val>
                                        </p:tav>
                                        <p:tav tm="100000">
                                          <p:val>
                                            <p:strVal val="#ppt_x"/>
                                          </p:val>
                                        </p:tav>
                                      </p:tavLst>
                                    </p:anim>
                                    <p:anim calcmode="lin" valueType="num">
                                      <p:cBhvr>
                                        <p:cTn id="107" dur="1000" fill="hold"/>
                                        <p:tgtEl>
                                          <p:spTgt spid="22"/>
                                        </p:tgtEl>
                                        <p:attrNameLst>
                                          <p:attrName>ppt_y</p:attrName>
                                        </p:attrNameLst>
                                      </p:cBhvr>
                                      <p:tavLst>
                                        <p:tav tm="0">
                                          <p:val>
                                            <p:strVal val="#ppt_y+.1"/>
                                          </p:val>
                                        </p:tav>
                                        <p:tav tm="100000">
                                          <p:val>
                                            <p:strVal val="#ppt_y"/>
                                          </p:val>
                                        </p:tav>
                                      </p:tavLst>
                                    </p:anim>
                                  </p:childTnLst>
                                </p:cTn>
                              </p:par>
                            </p:childTnLst>
                          </p:cTn>
                        </p:par>
                        <p:par>
                          <p:cTn id="108" fill="hold">
                            <p:stCondLst>
                              <p:cond delay="2500"/>
                            </p:stCondLst>
                            <p:childTnLst>
                              <p:par>
                                <p:cTn id="109" presetID="42" presetClass="entr" presetSubtype="0" fill="hold" grpId="0" nodeType="after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1000"/>
                                        <p:tgtEl>
                                          <p:spTgt spid="23"/>
                                        </p:tgtEl>
                                      </p:cBhvr>
                                    </p:animEffect>
                                    <p:anim calcmode="lin" valueType="num">
                                      <p:cBhvr>
                                        <p:cTn id="112" dur="1000" fill="hold"/>
                                        <p:tgtEl>
                                          <p:spTgt spid="23"/>
                                        </p:tgtEl>
                                        <p:attrNameLst>
                                          <p:attrName>ppt_x</p:attrName>
                                        </p:attrNameLst>
                                      </p:cBhvr>
                                      <p:tavLst>
                                        <p:tav tm="0">
                                          <p:val>
                                            <p:strVal val="#ppt_x"/>
                                          </p:val>
                                        </p:tav>
                                        <p:tav tm="100000">
                                          <p:val>
                                            <p:strVal val="#ppt_x"/>
                                          </p:val>
                                        </p:tav>
                                      </p:tavLst>
                                    </p:anim>
                                    <p:anim calcmode="lin" valueType="num">
                                      <p:cBhvr>
                                        <p:cTn id="113" dur="1000" fill="hold"/>
                                        <p:tgtEl>
                                          <p:spTgt spid="23"/>
                                        </p:tgtEl>
                                        <p:attrNameLst>
                                          <p:attrName>ppt_y</p:attrName>
                                        </p:attrNameLst>
                                      </p:cBhvr>
                                      <p:tavLst>
                                        <p:tav tm="0">
                                          <p:val>
                                            <p:strVal val="#ppt_y+.1"/>
                                          </p:val>
                                        </p:tav>
                                        <p:tav tm="100000">
                                          <p:val>
                                            <p:strVal val="#ppt_y"/>
                                          </p:val>
                                        </p:tav>
                                      </p:tavLst>
                                    </p:anim>
                                  </p:childTnLst>
                                </p:cTn>
                              </p:par>
                            </p:childTnLst>
                          </p:cTn>
                        </p:par>
                        <p:par>
                          <p:cTn id="114" fill="hold">
                            <p:stCondLst>
                              <p:cond delay="3500"/>
                            </p:stCondLst>
                            <p:childTnLst>
                              <p:par>
                                <p:cTn id="115" presetID="42" presetClass="entr" presetSubtype="0" fill="hold" grpId="0" nodeType="after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childTnLst>
                          </p:cTn>
                        </p:par>
                        <p:par>
                          <p:cTn id="120" fill="hold">
                            <p:stCondLst>
                              <p:cond delay="4500"/>
                            </p:stCondLst>
                            <p:childTnLst>
                              <p:par>
                                <p:cTn id="121" presetID="42" presetClass="entr" presetSubtype="0" fill="hold" grpId="0" nodeType="after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9" grpId="0" animBg="1"/>
      <p:bldP spid="20" grpId="0" animBg="1"/>
      <p:bldP spid="6" grpId="0"/>
      <p:bldP spid="21" grpId="0"/>
      <p:bldP spid="7" grpId="0" animBg="1"/>
      <p:bldP spid="22" grpId="0" animBg="1"/>
      <p:bldP spid="23" grpId="0" animBg="1"/>
      <p:bldP spid="24" grpId="0" animBg="1"/>
      <p:bldP spid="25" grpId="0" animBg="1"/>
      <p:bldP spid="30" grpId="0" animBg="1"/>
      <p:bldP spid="31"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a:extLst>
              <a:ext uri="{FF2B5EF4-FFF2-40B4-BE49-F238E27FC236}">
                <a16:creationId xmlns:a16="http://schemas.microsoft.com/office/drawing/2014/main" id="{3BF38D25-C60D-4248-AF1C-447D2EAB5922}"/>
              </a:ext>
            </a:extLst>
          </p:cNvPr>
          <p:cNvSpPr>
            <a:spLocks noGrp="1"/>
          </p:cNvSpPr>
          <p:nvPr>
            <p:ph idx="1"/>
          </p:nvPr>
        </p:nvSpPr>
        <p:spPr>
          <a:xfrm>
            <a:off x="645130" y="1402079"/>
            <a:ext cx="5538895" cy="5091495"/>
          </a:xfrm>
        </p:spPr>
        <p:txBody>
          <a:bodyPr>
            <a:normAutofit/>
          </a:bodyPr>
          <a:lstStyle/>
          <a:p>
            <a:r>
              <a:rPr lang="fr-FR" sz="1800" dirty="0">
                <a:latin typeface="Avenir Roman" panose="02000503020000020003" pitchFamily="2" charset="0"/>
              </a:rPr>
              <a:t>Violation de la sécurité, accidentelle ou illicite, entrainant</a:t>
            </a:r>
          </a:p>
          <a:p>
            <a:pPr lvl="1"/>
            <a:r>
              <a:rPr lang="fr-FR" sz="1600" dirty="0">
                <a:latin typeface="Avenir Roman" panose="02000503020000020003" pitchFamily="2" charset="0"/>
              </a:rPr>
              <a:t>La destruction ou la perte</a:t>
            </a:r>
          </a:p>
          <a:p>
            <a:pPr lvl="1"/>
            <a:r>
              <a:rPr lang="fr-FR" sz="1600" dirty="0">
                <a:latin typeface="Avenir Roman" panose="02000503020000020003" pitchFamily="2" charset="0"/>
              </a:rPr>
              <a:t>L’altération</a:t>
            </a:r>
          </a:p>
          <a:p>
            <a:pPr lvl="1"/>
            <a:r>
              <a:rPr lang="fr-FR" sz="1600" dirty="0">
                <a:latin typeface="Avenir Roman" panose="02000503020000020003" pitchFamily="2" charset="0"/>
              </a:rPr>
              <a:t>La divulgation, ou l’accès non autorisé</a:t>
            </a:r>
            <a:br>
              <a:rPr lang="fr-FR" sz="1600" dirty="0">
                <a:latin typeface="Avenir Roman" panose="02000503020000020003" pitchFamily="2" charset="0"/>
              </a:rPr>
            </a:br>
            <a:endParaRPr lang="fr-FR" sz="1600" dirty="0">
              <a:latin typeface="Avenir Roman" panose="02000503020000020003" pitchFamily="2" charset="0"/>
            </a:endParaRPr>
          </a:p>
          <a:p>
            <a:pPr lvl="0">
              <a:buClr>
                <a:srgbClr val="1E5155">
                  <a:lumMod val="40000"/>
                  <a:lumOff val="60000"/>
                </a:srgbClr>
              </a:buClr>
            </a:pPr>
            <a:r>
              <a:rPr lang="fr-FR" sz="1800" dirty="0">
                <a:solidFill>
                  <a:prstClr val="white"/>
                </a:solidFill>
                <a:latin typeface="Avenir Roman" panose="02000503020000020003" pitchFamily="2" charset="0"/>
              </a:rPr>
              <a:t>Exemples :</a:t>
            </a:r>
          </a:p>
          <a:p>
            <a:pPr lvl="1">
              <a:buClr>
                <a:srgbClr val="1E5155">
                  <a:lumMod val="40000"/>
                  <a:lumOff val="60000"/>
                </a:srgbClr>
              </a:buClr>
            </a:pPr>
            <a:endParaRPr lang="fr-FR" sz="1600" dirty="0">
              <a:solidFill>
                <a:prstClr val="white"/>
              </a:solidFill>
              <a:latin typeface="Avenir Roman" panose="02000503020000020003" pitchFamily="2" charset="0"/>
            </a:endParaRPr>
          </a:p>
          <a:p>
            <a:pPr lvl="1"/>
            <a:endParaRPr lang="fr-FR" sz="1600" dirty="0">
              <a:latin typeface="Avenir Roman" panose="02000503020000020003" pitchFamily="2" charset="0"/>
            </a:endParaRPr>
          </a:p>
        </p:txBody>
      </p:sp>
      <p:sp>
        <p:nvSpPr>
          <p:cNvPr id="13" name="Rectangle : coins arrondis 12">
            <a:extLst>
              <a:ext uri="{FF2B5EF4-FFF2-40B4-BE49-F238E27FC236}">
                <a16:creationId xmlns:a16="http://schemas.microsoft.com/office/drawing/2014/main" id="{7EB62368-463F-C449-AE32-023DBFE6C32C}"/>
              </a:ext>
            </a:extLst>
          </p:cNvPr>
          <p:cNvSpPr/>
          <p:nvPr/>
        </p:nvSpPr>
        <p:spPr>
          <a:xfrm>
            <a:off x="1001261" y="3947826"/>
            <a:ext cx="1472116" cy="24634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Limites</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12</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Violations de données personnelles</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pic>
        <p:nvPicPr>
          <p:cNvPr id="6" name="slide.url=https://www.informationisbeautiful.net/visualizations/worlds-biggest-data-breaches-hacks/">
            <a:extLst>
              <a:ext uri="{FF2B5EF4-FFF2-40B4-BE49-F238E27FC236}">
                <a16:creationId xmlns:a16="http://schemas.microsoft.com/office/drawing/2014/main" id="{54492B8E-22FA-4E46-AE80-61D0F32A1039}"/>
              </a:ext>
            </a:extLst>
          </p:cNvPr>
          <p:cNvPicPr>
            <a:picLocks/>
          </p:cNvPicPr>
          <p:nvPr/>
        </p:nvPicPr>
        <p:blipFill>
          <a:blip r:embed="rId3"/>
          <a:stretch>
            <a:fillRect/>
          </a:stretch>
        </p:blipFill>
        <p:spPr>
          <a:xfrm>
            <a:off x="6184025" y="1248902"/>
            <a:ext cx="5006714" cy="5162395"/>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CAC7B903-93A9-8B4E-B716-5BADB994BC1B}"/>
              </a:ext>
            </a:extLst>
          </p:cNvPr>
          <p:cNvPicPr>
            <a:picLocks noChangeAspect="1"/>
          </p:cNvPicPr>
          <p:nvPr/>
        </p:nvPicPr>
        <p:blipFill>
          <a:blip r:embed="rId4"/>
          <a:stretch>
            <a:fillRect/>
          </a:stretch>
        </p:blipFill>
        <p:spPr>
          <a:xfrm>
            <a:off x="1331247" y="4110593"/>
            <a:ext cx="812142" cy="812142"/>
          </a:xfrm>
          <a:prstGeom prst="rect">
            <a:avLst/>
          </a:prstGeom>
        </p:spPr>
      </p:pic>
      <p:pic>
        <p:nvPicPr>
          <p:cNvPr id="12" name="Image 11">
            <a:extLst>
              <a:ext uri="{FF2B5EF4-FFF2-40B4-BE49-F238E27FC236}">
                <a16:creationId xmlns:a16="http://schemas.microsoft.com/office/drawing/2014/main" id="{CC4E0EBA-3DA0-974B-A682-46DCB566CC5A}"/>
              </a:ext>
            </a:extLst>
          </p:cNvPr>
          <p:cNvPicPr>
            <a:picLocks noChangeAspect="1"/>
          </p:cNvPicPr>
          <p:nvPr/>
        </p:nvPicPr>
        <p:blipFill>
          <a:blip r:embed="rId5"/>
          <a:stretch>
            <a:fillRect/>
          </a:stretch>
        </p:blipFill>
        <p:spPr>
          <a:xfrm>
            <a:off x="1191619" y="5261289"/>
            <a:ext cx="1061419" cy="1061419"/>
          </a:xfrm>
          <a:prstGeom prst="rect">
            <a:avLst/>
          </a:prstGeom>
        </p:spPr>
      </p:pic>
      <p:sp>
        <p:nvSpPr>
          <p:cNvPr id="16" name="ZoneTexte 15">
            <a:extLst>
              <a:ext uri="{FF2B5EF4-FFF2-40B4-BE49-F238E27FC236}">
                <a16:creationId xmlns:a16="http://schemas.microsoft.com/office/drawing/2014/main" id="{A8B848FF-38B5-C741-8E84-3DE81A616BAC}"/>
              </a:ext>
            </a:extLst>
          </p:cNvPr>
          <p:cNvSpPr txBox="1"/>
          <p:nvPr/>
        </p:nvSpPr>
        <p:spPr>
          <a:xfrm>
            <a:off x="1001260" y="4039610"/>
            <a:ext cx="1472117" cy="954107"/>
          </a:xfrm>
          <a:prstGeom prst="rect">
            <a:avLst/>
          </a:prstGeom>
          <a:noFill/>
        </p:spPr>
        <p:txBody>
          <a:bodyPr wrap="square" rtlCol="0">
            <a:spAutoFit/>
          </a:bodyPr>
          <a:lstStyle/>
          <a:p>
            <a:pPr algn="ctr"/>
            <a:r>
              <a:rPr lang="fr-FR" sz="1400" dirty="0">
                <a:latin typeface="Avenir Roman" panose="02000503020000020003" pitchFamily="2" charset="0"/>
              </a:rPr>
              <a:t>PERTE OU SUPPRESSION DE DONNÉES MÉDICALES</a:t>
            </a:r>
          </a:p>
        </p:txBody>
      </p:sp>
      <p:sp>
        <p:nvSpPr>
          <p:cNvPr id="18" name="Rectangle : coins arrondis 17">
            <a:extLst>
              <a:ext uri="{FF2B5EF4-FFF2-40B4-BE49-F238E27FC236}">
                <a16:creationId xmlns:a16="http://schemas.microsoft.com/office/drawing/2014/main" id="{9CEA8A52-1EC0-574B-80A1-A678A15C04AD}"/>
              </a:ext>
            </a:extLst>
          </p:cNvPr>
          <p:cNvSpPr/>
          <p:nvPr/>
        </p:nvSpPr>
        <p:spPr>
          <a:xfrm>
            <a:off x="2721675" y="3947825"/>
            <a:ext cx="1472116" cy="24634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79F60FC4-F819-914D-B46E-F24662B77A5D}"/>
              </a:ext>
            </a:extLst>
          </p:cNvPr>
          <p:cNvPicPr>
            <a:picLocks noChangeAspect="1"/>
          </p:cNvPicPr>
          <p:nvPr/>
        </p:nvPicPr>
        <p:blipFill>
          <a:blip r:embed="rId6"/>
          <a:stretch>
            <a:fillRect/>
          </a:stretch>
        </p:blipFill>
        <p:spPr>
          <a:xfrm>
            <a:off x="2911452" y="5261289"/>
            <a:ext cx="1062000" cy="1062000"/>
          </a:xfrm>
          <a:prstGeom prst="rect">
            <a:avLst/>
          </a:prstGeom>
        </p:spPr>
      </p:pic>
      <p:sp>
        <p:nvSpPr>
          <p:cNvPr id="21" name="ZoneTexte 20">
            <a:extLst>
              <a:ext uri="{FF2B5EF4-FFF2-40B4-BE49-F238E27FC236}">
                <a16:creationId xmlns:a16="http://schemas.microsoft.com/office/drawing/2014/main" id="{9F47FC9D-EC12-3E48-BF0C-0E99EDEDC263}"/>
              </a:ext>
            </a:extLst>
          </p:cNvPr>
          <p:cNvSpPr txBox="1"/>
          <p:nvPr/>
        </p:nvSpPr>
        <p:spPr>
          <a:xfrm>
            <a:off x="2721675" y="4034307"/>
            <a:ext cx="1472117" cy="954107"/>
          </a:xfrm>
          <a:prstGeom prst="rect">
            <a:avLst/>
          </a:prstGeom>
          <a:noFill/>
        </p:spPr>
        <p:txBody>
          <a:bodyPr wrap="square" rtlCol="0">
            <a:spAutoFit/>
          </a:bodyPr>
          <a:lstStyle/>
          <a:p>
            <a:pPr algn="ctr"/>
            <a:r>
              <a:rPr lang="fr-FR" sz="1400" dirty="0">
                <a:latin typeface="Avenir Roman" panose="02000503020000020003" pitchFamily="2" charset="0"/>
              </a:rPr>
              <a:t>PERTE OU VOL DE MAT. INFO. CONTENANT DES DCP</a:t>
            </a:r>
          </a:p>
        </p:txBody>
      </p:sp>
      <p:pic>
        <p:nvPicPr>
          <p:cNvPr id="22" name="Image 21">
            <a:extLst>
              <a:ext uri="{FF2B5EF4-FFF2-40B4-BE49-F238E27FC236}">
                <a16:creationId xmlns:a16="http://schemas.microsoft.com/office/drawing/2014/main" id="{778B0F99-2EE6-464C-B629-67081E4DE6C8}"/>
              </a:ext>
            </a:extLst>
          </p:cNvPr>
          <p:cNvPicPr>
            <a:picLocks noChangeAspect="1"/>
          </p:cNvPicPr>
          <p:nvPr/>
        </p:nvPicPr>
        <p:blipFill>
          <a:blip r:embed="rId7"/>
          <a:stretch>
            <a:fillRect/>
          </a:stretch>
        </p:blipFill>
        <p:spPr>
          <a:xfrm>
            <a:off x="3189726" y="4332157"/>
            <a:ext cx="463114" cy="463114"/>
          </a:xfrm>
          <a:prstGeom prst="rect">
            <a:avLst/>
          </a:prstGeom>
        </p:spPr>
      </p:pic>
      <p:sp>
        <p:nvSpPr>
          <p:cNvPr id="24" name="Rectangle : coins arrondis 23">
            <a:extLst>
              <a:ext uri="{FF2B5EF4-FFF2-40B4-BE49-F238E27FC236}">
                <a16:creationId xmlns:a16="http://schemas.microsoft.com/office/drawing/2014/main" id="{AC643BC3-EA04-974C-8164-B633A6F5E1B1}"/>
              </a:ext>
            </a:extLst>
          </p:cNvPr>
          <p:cNvSpPr/>
          <p:nvPr/>
        </p:nvSpPr>
        <p:spPr>
          <a:xfrm>
            <a:off x="4476524" y="3936850"/>
            <a:ext cx="1472116" cy="246347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AEA09A9C-8399-AC43-832D-47DA2483645E}"/>
              </a:ext>
            </a:extLst>
          </p:cNvPr>
          <p:cNvSpPr txBox="1"/>
          <p:nvPr/>
        </p:nvSpPr>
        <p:spPr>
          <a:xfrm>
            <a:off x="4459386" y="4034307"/>
            <a:ext cx="1472117" cy="738664"/>
          </a:xfrm>
          <a:prstGeom prst="rect">
            <a:avLst/>
          </a:prstGeom>
          <a:noFill/>
        </p:spPr>
        <p:txBody>
          <a:bodyPr wrap="square" rtlCol="0">
            <a:spAutoFit/>
          </a:bodyPr>
          <a:lstStyle/>
          <a:p>
            <a:pPr algn="ctr"/>
            <a:r>
              <a:rPr lang="fr-FR" sz="1400" dirty="0">
                <a:latin typeface="Avenir Roman" panose="02000503020000020003" pitchFamily="2" charset="0"/>
              </a:rPr>
              <a:t>FACEBOOK</a:t>
            </a:r>
            <a:br>
              <a:rPr lang="fr-FR" sz="1400" dirty="0">
                <a:latin typeface="Avenir Roman" panose="02000503020000020003" pitchFamily="2" charset="0"/>
              </a:rPr>
            </a:br>
            <a:r>
              <a:rPr lang="fr-FR" sz="1400" dirty="0">
                <a:latin typeface="Avenir Roman" panose="02000503020000020003" pitchFamily="2" charset="0"/>
              </a:rPr>
              <a:t>CAMBRIDGE ANALYTICA</a:t>
            </a:r>
          </a:p>
        </p:txBody>
      </p:sp>
      <p:pic>
        <p:nvPicPr>
          <p:cNvPr id="28" name="Image 27">
            <a:extLst>
              <a:ext uri="{FF2B5EF4-FFF2-40B4-BE49-F238E27FC236}">
                <a16:creationId xmlns:a16="http://schemas.microsoft.com/office/drawing/2014/main" id="{4991DF0F-AEFD-C140-AE6E-2F0241B73CA2}"/>
              </a:ext>
            </a:extLst>
          </p:cNvPr>
          <p:cNvPicPr>
            <a:picLocks noChangeAspect="1"/>
          </p:cNvPicPr>
          <p:nvPr/>
        </p:nvPicPr>
        <p:blipFill>
          <a:blip r:embed="rId8"/>
          <a:stretch>
            <a:fillRect/>
          </a:stretch>
        </p:blipFill>
        <p:spPr>
          <a:xfrm>
            <a:off x="4821213" y="4247996"/>
            <a:ext cx="725808" cy="725808"/>
          </a:xfrm>
          <a:prstGeom prst="rect">
            <a:avLst/>
          </a:prstGeom>
        </p:spPr>
      </p:pic>
      <p:pic>
        <p:nvPicPr>
          <p:cNvPr id="26" name="Image 25">
            <a:extLst>
              <a:ext uri="{FF2B5EF4-FFF2-40B4-BE49-F238E27FC236}">
                <a16:creationId xmlns:a16="http://schemas.microsoft.com/office/drawing/2014/main" id="{3E45474C-09DE-A342-BF9B-CC1CA077C406}"/>
              </a:ext>
            </a:extLst>
          </p:cNvPr>
          <p:cNvPicPr>
            <a:picLocks noChangeAspect="1"/>
          </p:cNvPicPr>
          <p:nvPr/>
        </p:nvPicPr>
        <p:blipFill>
          <a:blip r:embed="rId9"/>
          <a:stretch>
            <a:fillRect/>
          </a:stretch>
        </p:blipFill>
        <p:spPr>
          <a:xfrm>
            <a:off x="4612538" y="5176102"/>
            <a:ext cx="1165811" cy="1125979"/>
          </a:xfrm>
          <a:prstGeom prst="rect">
            <a:avLst/>
          </a:prstGeom>
        </p:spPr>
      </p:pic>
    </p:spTree>
    <p:extLst>
      <p:ext uri="{BB962C8B-B14F-4D97-AF65-F5344CB8AC3E}">
        <p14:creationId xmlns:p14="http://schemas.microsoft.com/office/powerpoint/2010/main" val="344779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par>
                          <p:cTn id="36" fill="hold">
                            <p:stCondLst>
                              <p:cond delay="500"/>
                            </p:stCondLst>
                            <p:childTnLst>
                              <p:par>
                                <p:cTn id="37" presetID="0" presetClass="path" presetSubtype="0" accel="50000" decel="50000" fill="hold" nodeType="afterEffect">
                                  <p:stCondLst>
                                    <p:cond delay="0"/>
                                  </p:stCondLst>
                                  <p:childTnLst>
                                    <p:animMotion origin="layout" path="M 2.08333E-6 -0.00162 L 2.08333E-6 0.21019 " pathEditMode="relative" rAng="0" ptsTypes="AA">
                                      <p:cBhvr>
                                        <p:cTn id="38" dur="2000" fill="hold"/>
                                        <p:tgtEl>
                                          <p:spTgt spid="15"/>
                                        </p:tgtEl>
                                        <p:attrNameLst>
                                          <p:attrName>ppt_x</p:attrName>
                                          <p:attrName>ppt_y</p:attrName>
                                        </p:attrNameLst>
                                      </p:cBhvr>
                                      <p:rCtr x="0" y="10579"/>
                                    </p:animMotion>
                                  </p:childTnLst>
                                </p:cTn>
                              </p:par>
                              <p:par>
                                <p:cTn id="39" presetID="10" presetClass="entr" presetSubtype="0" fill="hold" grpId="0" nodeType="withEffect">
                                  <p:stCondLst>
                                    <p:cond delay="25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1"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childTnLst>
                          </p:cTn>
                        </p:par>
                        <p:par>
                          <p:cTn id="53" fill="hold">
                            <p:stCondLst>
                              <p:cond delay="500"/>
                            </p:stCondLst>
                            <p:childTnLst>
                              <p:par>
                                <p:cTn id="54" presetID="42" presetClass="path" presetSubtype="0" accel="50000" decel="50000" fill="hold" nodeType="afterEffect">
                                  <p:stCondLst>
                                    <p:cond delay="0"/>
                                  </p:stCondLst>
                                  <p:childTnLst>
                                    <p:animMotion origin="layout" path="M 1.04167E-6 7.40741E-7 L 0.01901 0.22338 " pathEditMode="relative" rAng="0" ptsTypes="AA">
                                      <p:cBhvr>
                                        <p:cTn id="55" dur="2000" fill="hold"/>
                                        <p:tgtEl>
                                          <p:spTgt spid="22"/>
                                        </p:tgtEl>
                                        <p:attrNameLst>
                                          <p:attrName>ppt_x</p:attrName>
                                          <p:attrName>ppt_y</p:attrName>
                                        </p:attrNameLst>
                                      </p:cBhvr>
                                      <p:rCtr x="951" y="11157"/>
                                    </p:animMotion>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2"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par>
                          <p:cTn id="70" fill="hold">
                            <p:stCondLst>
                              <p:cond delay="500"/>
                            </p:stCondLst>
                            <p:childTnLst>
                              <p:par>
                                <p:cTn id="71" presetID="0" presetClass="path" presetSubtype="0" accel="50000" decel="50000" fill="hold" nodeType="afterEffect">
                                  <p:stCondLst>
                                    <p:cond delay="0"/>
                                  </p:stCondLst>
                                  <p:childTnLst>
                                    <p:animMotion origin="layout" path="M 0.00104 -0.00671 L -0.0194 0.11181 " pathEditMode="relative" rAng="0" ptsTypes="AA">
                                      <p:cBhvr>
                                        <p:cTn id="72" dur="2000" fill="hold"/>
                                        <p:tgtEl>
                                          <p:spTgt spid="28"/>
                                        </p:tgtEl>
                                        <p:attrNameLst>
                                          <p:attrName>ppt_x</p:attrName>
                                          <p:attrName>ppt_y</p:attrName>
                                        </p:attrNameLst>
                                      </p:cBhvr>
                                      <p:rCtr x="-1029" y="5926"/>
                                    </p:animMotion>
                                  </p:childTnLst>
                                </p:cTn>
                              </p:par>
                              <p:par>
                                <p:cTn id="73" presetID="10" presetClass="entr" presetSubtype="0" fill="hold" grpId="2" nodeType="withEffect">
                                  <p:stCondLst>
                                    <p:cond delay="25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20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dissolve">
                                      <p:cBhvr>
                                        <p:cTn id="8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8" grpId="1" animBg="1"/>
      <p:bldP spid="21" grpId="0"/>
      <p:bldP spid="24" grpId="2" animBg="1"/>
      <p:bldP spid="25"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Limites</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13</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Enjeux de souveraineté</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sp>
        <p:nvSpPr>
          <p:cNvPr id="8" name="Rectangle : coins arrondis 7">
            <a:extLst>
              <a:ext uri="{FF2B5EF4-FFF2-40B4-BE49-F238E27FC236}">
                <a16:creationId xmlns:a16="http://schemas.microsoft.com/office/drawing/2014/main" id="{3DCB714C-FE88-D548-9C58-5CF12A110464}"/>
              </a:ext>
            </a:extLst>
          </p:cNvPr>
          <p:cNvSpPr/>
          <p:nvPr/>
        </p:nvSpPr>
        <p:spPr>
          <a:xfrm>
            <a:off x="645132" y="1319247"/>
            <a:ext cx="3432194" cy="5021706"/>
          </a:xfrm>
          <a:prstGeom prst="roundRect">
            <a:avLst>
              <a:gd name="adj" fmla="val 8945"/>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fr-FR" dirty="0"/>
          </a:p>
        </p:txBody>
      </p:sp>
      <p:sp>
        <p:nvSpPr>
          <p:cNvPr id="14" name="Rectangle : coins arrondis 13">
            <a:extLst>
              <a:ext uri="{FF2B5EF4-FFF2-40B4-BE49-F238E27FC236}">
                <a16:creationId xmlns:a16="http://schemas.microsoft.com/office/drawing/2014/main" id="{CCA6E0E3-1B8E-D643-87EE-2896E8D4B2DE}"/>
              </a:ext>
            </a:extLst>
          </p:cNvPr>
          <p:cNvSpPr/>
          <p:nvPr/>
        </p:nvSpPr>
        <p:spPr>
          <a:xfrm>
            <a:off x="4260260" y="1319247"/>
            <a:ext cx="3432194" cy="5021705"/>
          </a:xfrm>
          <a:prstGeom prst="roundRect">
            <a:avLst>
              <a:gd name="adj" fmla="val 8945"/>
            </a:avLst>
          </a:prstGeom>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51AE7414-2EDB-F441-BD5B-4FED7BBBAAEB}"/>
              </a:ext>
            </a:extLst>
          </p:cNvPr>
          <p:cNvSpPr/>
          <p:nvPr/>
        </p:nvSpPr>
        <p:spPr>
          <a:xfrm>
            <a:off x="7875388" y="1319246"/>
            <a:ext cx="3432194" cy="5021705"/>
          </a:xfrm>
          <a:prstGeom prst="roundRect">
            <a:avLst>
              <a:gd name="adj" fmla="val 8945"/>
            </a:avLst>
          </a:prstGeom>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F0118835-26F8-2D4F-925B-BF7A3A8A5E87}"/>
              </a:ext>
            </a:extLst>
          </p:cNvPr>
          <p:cNvSpPr txBox="1"/>
          <p:nvPr/>
        </p:nvSpPr>
        <p:spPr>
          <a:xfrm>
            <a:off x="1682194" y="1319246"/>
            <a:ext cx="1358064" cy="369332"/>
          </a:xfrm>
          <a:prstGeom prst="rect">
            <a:avLst/>
          </a:prstGeom>
          <a:noFill/>
        </p:spPr>
        <p:txBody>
          <a:bodyPr wrap="none" rtlCol="0">
            <a:spAutoFit/>
          </a:bodyPr>
          <a:lstStyle/>
          <a:p>
            <a:r>
              <a:rPr lang="fr-FR" dirty="0"/>
              <a:t>ÉTATS-UNIS</a:t>
            </a:r>
          </a:p>
        </p:txBody>
      </p:sp>
      <p:sp>
        <p:nvSpPr>
          <p:cNvPr id="17" name="ZoneTexte 16">
            <a:extLst>
              <a:ext uri="{FF2B5EF4-FFF2-40B4-BE49-F238E27FC236}">
                <a16:creationId xmlns:a16="http://schemas.microsoft.com/office/drawing/2014/main" id="{EC1F033A-3EC6-D44A-BA77-F75D8A902384}"/>
              </a:ext>
            </a:extLst>
          </p:cNvPr>
          <p:cNvSpPr txBox="1"/>
          <p:nvPr/>
        </p:nvSpPr>
        <p:spPr>
          <a:xfrm>
            <a:off x="9152903" y="1319246"/>
            <a:ext cx="877163" cy="369332"/>
          </a:xfrm>
          <a:prstGeom prst="rect">
            <a:avLst/>
          </a:prstGeom>
          <a:noFill/>
        </p:spPr>
        <p:txBody>
          <a:bodyPr wrap="none" rtlCol="0">
            <a:spAutoFit/>
          </a:bodyPr>
          <a:lstStyle/>
          <a:p>
            <a:r>
              <a:rPr lang="fr-FR" dirty="0"/>
              <a:t>CHINE</a:t>
            </a:r>
          </a:p>
        </p:txBody>
      </p:sp>
      <p:sp>
        <p:nvSpPr>
          <p:cNvPr id="18" name="ZoneTexte 17">
            <a:extLst>
              <a:ext uri="{FF2B5EF4-FFF2-40B4-BE49-F238E27FC236}">
                <a16:creationId xmlns:a16="http://schemas.microsoft.com/office/drawing/2014/main" id="{04EE2501-3164-C640-816E-D8EBD289D576}"/>
              </a:ext>
            </a:extLst>
          </p:cNvPr>
          <p:cNvSpPr txBox="1"/>
          <p:nvPr/>
        </p:nvSpPr>
        <p:spPr>
          <a:xfrm>
            <a:off x="4746693" y="1319246"/>
            <a:ext cx="2459328" cy="369332"/>
          </a:xfrm>
          <a:prstGeom prst="rect">
            <a:avLst/>
          </a:prstGeom>
          <a:noFill/>
        </p:spPr>
        <p:txBody>
          <a:bodyPr wrap="none" rtlCol="0">
            <a:spAutoFit/>
          </a:bodyPr>
          <a:lstStyle/>
          <a:p>
            <a:r>
              <a:rPr lang="fr-FR" dirty="0"/>
              <a:t>UNION EUROPÉENNE</a:t>
            </a:r>
          </a:p>
        </p:txBody>
      </p:sp>
      <p:sp>
        <p:nvSpPr>
          <p:cNvPr id="20" name="Espace réservé du contenu 2">
            <a:extLst>
              <a:ext uri="{FF2B5EF4-FFF2-40B4-BE49-F238E27FC236}">
                <a16:creationId xmlns:a16="http://schemas.microsoft.com/office/drawing/2014/main" id="{9E7B895D-F9EE-0B41-AD46-C78B8A7D9EBF}"/>
              </a:ext>
            </a:extLst>
          </p:cNvPr>
          <p:cNvSpPr>
            <a:spLocks noGrp="1"/>
          </p:cNvSpPr>
          <p:nvPr>
            <p:ph idx="1"/>
          </p:nvPr>
        </p:nvSpPr>
        <p:spPr>
          <a:xfrm>
            <a:off x="645130" y="2853926"/>
            <a:ext cx="3432195" cy="3487025"/>
          </a:xfrm>
        </p:spPr>
        <p:txBody>
          <a:bodyPr>
            <a:normAutofit/>
          </a:bodyPr>
          <a:lstStyle/>
          <a:p>
            <a:pPr marL="0" indent="0">
              <a:buNone/>
            </a:pPr>
            <a:endParaRPr lang="fr-FR" sz="1600" dirty="0">
              <a:latin typeface="Avenir Roman" panose="02000503020000020003" pitchFamily="2" charset="0"/>
            </a:endParaRPr>
          </a:p>
          <a:p>
            <a:endParaRPr lang="fr-FR" sz="1600" dirty="0">
              <a:latin typeface="Avenir Roman" panose="02000503020000020003" pitchFamily="2" charset="0"/>
            </a:endParaRPr>
          </a:p>
          <a:p>
            <a:pPr marL="0" indent="0">
              <a:buNone/>
            </a:pPr>
            <a:endParaRPr lang="fr-FR" sz="1600" dirty="0">
              <a:latin typeface="Avenir Roman" panose="02000503020000020003" pitchFamily="2" charset="0"/>
            </a:endParaRPr>
          </a:p>
          <a:p>
            <a:r>
              <a:rPr lang="fr-FR" sz="1600" dirty="0">
                <a:latin typeface="Avenir Roman" panose="02000503020000020003" pitchFamily="2" charset="0"/>
              </a:rPr>
              <a:t>85% des DCP mondiales</a:t>
            </a:r>
          </a:p>
          <a:p>
            <a:r>
              <a:rPr lang="fr-FR" sz="1600" dirty="0">
                <a:latin typeface="Avenir Roman" panose="02000503020000020003" pitchFamily="2" charset="0"/>
              </a:rPr>
              <a:t>Capital de $4 200 Mds</a:t>
            </a:r>
          </a:p>
          <a:p>
            <a:endParaRPr lang="fr-FR" sz="1000" dirty="0">
              <a:latin typeface="Avenir Roman" panose="02000503020000020003" pitchFamily="2" charset="0"/>
            </a:endParaRPr>
          </a:p>
          <a:p>
            <a:r>
              <a:rPr lang="fr-FR" sz="1600" dirty="0">
                <a:latin typeface="Avenir Roman" panose="02000503020000020003" pitchFamily="2" charset="0"/>
              </a:rPr>
              <a:t>Extraterritorialité</a:t>
            </a:r>
          </a:p>
          <a:p>
            <a:pPr lvl="1"/>
            <a:r>
              <a:rPr lang="fr-FR" sz="1400" dirty="0">
                <a:latin typeface="Avenir Roman" panose="02000503020000020003" pitchFamily="2" charset="0"/>
              </a:rPr>
              <a:t>Patriot Act (octobre 2001)</a:t>
            </a:r>
          </a:p>
          <a:p>
            <a:pPr lvl="1"/>
            <a:r>
              <a:rPr lang="fr-FR" sz="1400" dirty="0">
                <a:latin typeface="Avenir Roman" panose="02000503020000020003" pitchFamily="2" charset="0"/>
              </a:rPr>
              <a:t>Cloud Act (mars 2018)</a:t>
            </a:r>
          </a:p>
          <a:p>
            <a:pPr lvl="1"/>
            <a:endParaRPr lang="fr-FR" sz="1600" dirty="0">
              <a:latin typeface="Avenir Roman" panose="02000503020000020003" pitchFamily="2" charset="0"/>
            </a:endParaRPr>
          </a:p>
        </p:txBody>
      </p:sp>
      <p:sp>
        <p:nvSpPr>
          <p:cNvPr id="21" name="Espace réservé du contenu 2">
            <a:extLst>
              <a:ext uri="{FF2B5EF4-FFF2-40B4-BE49-F238E27FC236}">
                <a16:creationId xmlns:a16="http://schemas.microsoft.com/office/drawing/2014/main" id="{319795E9-29AA-A248-80BC-77ECE14D36D8}"/>
              </a:ext>
            </a:extLst>
          </p:cNvPr>
          <p:cNvSpPr txBox="1">
            <a:spLocks/>
          </p:cNvSpPr>
          <p:nvPr/>
        </p:nvSpPr>
        <p:spPr>
          <a:xfrm>
            <a:off x="4274971" y="2838940"/>
            <a:ext cx="3432195" cy="35020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fr-FR" sz="1600" dirty="0">
              <a:latin typeface="Avenir Roman" panose="02000503020000020003" pitchFamily="2" charset="0"/>
            </a:endParaRPr>
          </a:p>
          <a:p>
            <a:endParaRPr lang="fr-FR" sz="1600" dirty="0">
              <a:latin typeface="Avenir Roman" panose="02000503020000020003" pitchFamily="2" charset="0"/>
            </a:endParaRPr>
          </a:p>
          <a:p>
            <a:endParaRPr lang="fr-FR" sz="1600" dirty="0">
              <a:latin typeface="Avenir Roman" panose="02000503020000020003" pitchFamily="2" charset="0"/>
            </a:endParaRPr>
          </a:p>
          <a:p>
            <a:r>
              <a:rPr lang="fr-FR" sz="1600" dirty="0">
                <a:latin typeface="Avenir Roman" panose="02000503020000020003" pitchFamily="2" charset="0"/>
              </a:rPr>
              <a:t>Encore peu d’acteurs de poids</a:t>
            </a:r>
          </a:p>
          <a:p>
            <a:r>
              <a:rPr lang="fr-FR" sz="1600" dirty="0">
                <a:latin typeface="Avenir Roman" panose="02000503020000020003" pitchFamily="2" charset="0"/>
              </a:rPr>
              <a:t>Mais 512 M d’internautes</a:t>
            </a:r>
          </a:p>
          <a:p>
            <a:endParaRPr lang="fr-FR" sz="1600" dirty="0">
              <a:latin typeface="Avenir Roman" panose="02000503020000020003" pitchFamily="2" charset="0"/>
            </a:endParaRPr>
          </a:p>
          <a:p>
            <a:r>
              <a:rPr lang="fr-FR" sz="1600" dirty="0">
                <a:latin typeface="Avenir Roman" panose="02000503020000020003" pitchFamily="2" charset="0"/>
              </a:rPr>
              <a:t>Cadre de protection des DCP</a:t>
            </a:r>
          </a:p>
          <a:p>
            <a:pPr lvl="1"/>
            <a:r>
              <a:rPr lang="fr-FR" sz="1400" dirty="0">
                <a:latin typeface="Avenir Roman" panose="02000503020000020003" pitchFamily="2" charset="0"/>
              </a:rPr>
              <a:t>RGPD (mai 2018)</a:t>
            </a:r>
          </a:p>
          <a:p>
            <a:pPr lvl="1"/>
            <a:endParaRPr lang="fr-FR" sz="1600" dirty="0">
              <a:latin typeface="Avenir Roman" panose="02000503020000020003" pitchFamily="2" charset="0"/>
            </a:endParaRPr>
          </a:p>
        </p:txBody>
      </p:sp>
      <p:sp>
        <p:nvSpPr>
          <p:cNvPr id="22" name="Espace réservé du contenu 2">
            <a:extLst>
              <a:ext uri="{FF2B5EF4-FFF2-40B4-BE49-F238E27FC236}">
                <a16:creationId xmlns:a16="http://schemas.microsoft.com/office/drawing/2014/main" id="{E1B5EA23-47CF-D845-BAB4-E2543ECBDE1E}"/>
              </a:ext>
            </a:extLst>
          </p:cNvPr>
          <p:cNvSpPr txBox="1">
            <a:spLocks/>
          </p:cNvSpPr>
          <p:nvPr/>
        </p:nvSpPr>
        <p:spPr>
          <a:xfrm>
            <a:off x="7890100" y="2853926"/>
            <a:ext cx="3432195" cy="348702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fr-FR" sz="1600" dirty="0">
              <a:latin typeface="Avenir Roman" panose="02000503020000020003" pitchFamily="2" charset="0"/>
            </a:endParaRPr>
          </a:p>
          <a:p>
            <a:pPr marL="0" indent="0">
              <a:buNone/>
            </a:pPr>
            <a:endParaRPr lang="fr-FR" sz="1600" dirty="0">
              <a:latin typeface="Avenir Roman" panose="02000503020000020003" pitchFamily="2" charset="0"/>
            </a:endParaRPr>
          </a:p>
          <a:p>
            <a:endParaRPr lang="fr-FR" sz="1600" dirty="0">
              <a:latin typeface="Avenir Roman" panose="02000503020000020003" pitchFamily="2" charset="0"/>
            </a:endParaRPr>
          </a:p>
          <a:p>
            <a:r>
              <a:rPr lang="fr-FR" sz="1600" dirty="0">
                <a:latin typeface="Avenir Roman" panose="02000503020000020003" pitchFamily="2" charset="0"/>
              </a:rPr>
              <a:t>800 M d’internautes</a:t>
            </a:r>
          </a:p>
          <a:p>
            <a:r>
              <a:rPr lang="fr-FR" sz="1600" dirty="0">
                <a:latin typeface="Avenir Roman" panose="02000503020000020003" pitchFamily="2" charset="0"/>
              </a:rPr>
              <a:t>Capital de $950 Mds</a:t>
            </a:r>
          </a:p>
          <a:p>
            <a:pPr marL="0" indent="0">
              <a:buNone/>
            </a:pPr>
            <a:endParaRPr lang="fr-FR" sz="1000" dirty="0">
              <a:latin typeface="Avenir Roman" panose="02000503020000020003" pitchFamily="2" charset="0"/>
            </a:endParaRPr>
          </a:p>
          <a:p>
            <a:r>
              <a:rPr lang="fr-FR" sz="1600" dirty="0">
                <a:latin typeface="Avenir Roman" panose="02000503020000020003" pitchFamily="2" charset="0"/>
              </a:rPr>
              <a:t>Cyber-dictature</a:t>
            </a:r>
          </a:p>
          <a:p>
            <a:pPr lvl="1"/>
            <a:r>
              <a:rPr lang="fr-FR" sz="1400" dirty="0">
                <a:latin typeface="Avenir Roman" panose="02000503020000020003" pitchFamily="2" charset="0"/>
              </a:rPr>
              <a:t>Loi sur le renseignement national (2017)</a:t>
            </a:r>
          </a:p>
          <a:p>
            <a:pPr lvl="1"/>
            <a:r>
              <a:rPr lang="fr-FR" sz="1400" dirty="0">
                <a:latin typeface="Avenir Roman" panose="02000503020000020003" pitchFamily="2" charset="0"/>
              </a:rPr>
              <a:t>Entreprises sous contrôle du gouvernement</a:t>
            </a:r>
          </a:p>
          <a:p>
            <a:pPr lvl="1"/>
            <a:endParaRPr lang="fr-FR" sz="1400" dirty="0">
              <a:latin typeface="Avenir Roman" panose="02000503020000020003" pitchFamily="2" charset="0"/>
            </a:endParaRPr>
          </a:p>
          <a:p>
            <a:pPr lvl="1"/>
            <a:endParaRPr lang="fr-FR" sz="1600" dirty="0">
              <a:latin typeface="Avenir Roman" panose="02000503020000020003" pitchFamily="2" charset="0"/>
            </a:endParaRPr>
          </a:p>
        </p:txBody>
      </p:sp>
      <p:pic>
        <p:nvPicPr>
          <p:cNvPr id="36" name="Image 35">
            <a:extLst>
              <a:ext uri="{FF2B5EF4-FFF2-40B4-BE49-F238E27FC236}">
                <a16:creationId xmlns:a16="http://schemas.microsoft.com/office/drawing/2014/main" id="{EBF909A9-E37C-0A4B-B4A3-A6B6E493B2D1}"/>
              </a:ext>
            </a:extLst>
          </p:cNvPr>
          <p:cNvPicPr>
            <a:picLocks noChangeAspect="1"/>
          </p:cNvPicPr>
          <p:nvPr/>
        </p:nvPicPr>
        <p:blipFill>
          <a:blip r:embed="rId3"/>
          <a:stretch>
            <a:fillRect/>
          </a:stretch>
        </p:blipFill>
        <p:spPr>
          <a:xfrm>
            <a:off x="1104980" y="3047162"/>
            <a:ext cx="2512491" cy="763675"/>
          </a:xfrm>
          <a:prstGeom prst="rect">
            <a:avLst/>
          </a:prstGeom>
          <a:effectLst>
            <a:outerShdw blurRad="50800" dist="38100" dir="2700000" algn="tl" rotWithShape="0">
              <a:prstClr val="black">
                <a:alpha val="40000"/>
              </a:prstClr>
            </a:outerShdw>
          </a:effectLst>
        </p:spPr>
      </p:pic>
      <p:pic>
        <p:nvPicPr>
          <p:cNvPr id="46" name="Image 45">
            <a:extLst>
              <a:ext uri="{FF2B5EF4-FFF2-40B4-BE49-F238E27FC236}">
                <a16:creationId xmlns:a16="http://schemas.microsoft.com/office/drawing/2014/main" id="{D521C4EA-FE62-604F-BAF0-36B7DA3E9166}"/>
              </a:ext>
            </a:extLst>
          </p:cNvPr>
          <p:cNvPicPr>
            <a:picLocks noChangeAspect="1"/>
          </p:cNvPicPr>
          <p:nvPr/>
        </p:nvPicPr>
        <p:blipFill>
          <a:blip r:embed="rId4"/>
          <a:stretch>
            <a:fillRect/>
          </a:stretch>
        </p:blipFill>
        <p:spPr>
          <a:xfrm>
            <a:off x="8282439" y="2539198"/>
            <a:ext cx="2489200" cy="1587500"/>
          </a:xfrm>
          <a:prstGeom prst="rect">
            <a:avLst/>
          </a:prstGeom>
          <a:effectLst>
            <a:outerShdw blurRad="50800" dist="38100" dir="2700000" algn="tl" rotWithShape="0">
              <a:prstClr val="black">
                <a:alpha val="40000"/>
              </a:prstClr>
            </a:outerShdw>
          </a:effectLst>
        </p:spPr>
      </p:pic>
      <p:pic>
        <p:nvPicPr>
          <p:cNvPr id="48" name="Image 47">
            <a:extLst>
              <a:ext uri="{FF2B5EF4-FFF2-40B4-BE49-F238E27FC236}">
                <a16:creationId xmlns:a16="http://schemas.microsoft.com/office/drawing/2014/main" id="{63E8B95C-AAB4-5149-9A80-E737F58B22A5}"/>
              </a:ext>
            </a:extLst>
          </p:cNvPr>
          <p:cNvPicPr>
            <a:picLocks noChangeAspect="1"/>
          </p:cNvPicPr>
          <p:nvPr/>
        </p:nvPicPr>
        <p:blipFill>
          <a:blip r:embed="rId5"/>
          <a:stretch>
            <a:fillRect/>
          </a:stretch>
        </p:blipFill>
        <p:spPr>
          <a:xfrm rot="20470510">
            <a:off x="5068804" y="3013337"/>
            <a:ext cx="639223" cy="639223"/>
          </a:xfrm>
          <a:prstGeom prst="rect">
            <a:avLst/>
          </a:prstGeom>
          <a:effectLst>
            <a:outerShdw blurRad="50800" dist="38100" dir="2700000" algn="tl" rotWithShape="0">
              <a:prstClr val="black">
                <a:alpha val="40000"/>
              </a:prstClr>
            </a:outerShdw>
          </a:effectLst>
        </p:spPr>
      </p:pic>
      <p:pic>
        <p:nvPicPr>
          <p:cNvPr id="50" name="Image 49">
            <a:extLst>
              <a:ext uri="{FF2B5EF4-FFF2-40B4-BE49-F238E27FC236}">
                <a16:creationId xmlns:a16="http://schemas.microsoft.com/office/drawing/2014/main" id="{594EE299-7829-8F43-BFDD-52F113C0AA23}"/>
              </a:ext>
            </a:extLst>
          </p:cNvPr>
          <p:cNvPicPr>
            <a:picLocks noChangeAspect="1"/>
          </p:cNvPicPr>
          <p:nvPr/>
        </p:nvPicPr>
        <p:blipFill>
          <a:blip r:embed="rId6"/>
          <a:stretch>
            <a:fillRect/>
          </a:stretch>
        </p:blipFill>
        <p:spPr>
          <a:xfrm rot="542875">
            <a:off x="5699618" y="3037222"/>
            <a:ext cx="639223" cy="795268"/>
          </a:xfrm>
          <a:prstGeom prst="rect">
            <a:avLst/>
          </a:prstGeom>
          <a:effectLst>
            <a:outerShdw blurRad="50800" dist="38100" dir="2700000" algn="tl" rotWithShape="0">
              <a:prstClr val="black">
                <a:alpha val="40000"/>
              </a:prstClr>
            </a:outerShdw>
          </a:effectLst>
        </p:spPr>
      </p:pic>
      <p:pic>
        <p:nvPicPr>
          <p:cNvPr id="52" name="Image 51">
            <a:extLst>
              <a:ext uri="{FF2B5EF4-FFF2-40B4-BE49-F238E27FC236}">
                <a16:creationId xmlns:a16="http://schemas.microsoft.com/office/drawing/2014/main" id="{227708D0-18F0-D94A-A97D-CE97684E5AA4}"/>
              </a:ext>
            </a:extLst>
          </p:cNvPr>
          <p:cNvPicPr>
            <a:picLocks noChangeAspect="1"/>
          </p:cNvPicPr>
          <p:nvPr/>
        </p:nvPicPr>
        <p:blipFill>
          <a:blip r:embed="rId7"/>
          <a:stretch>
            <a:fillRect/>
          </a:stretch>
        </p:blipFill>
        <p:spPr>
          <a:xfrm rot="20739370">
            <a:off x="6171250" y="2998488"/>
            <a:ext cx="641280" cy="641280"/>
          </a:xfrm>
          <a:prstGeom prst="rect">
            <a:avLst/>
          </a:prstGeom>
          <a:effectLst>
            <a:outerShdw blurRad="50800" dist="38100" dir="2700000" algn="tl" rotWithShape="0">
              <a:prstClr val="black">
                <a:alpha val="40000"/>
              </a:prstClr>
            </a:outerShdw>
          </a:effectLst>
        </p:spPr>
      </p:pic>
      <p:pic>
        <p:nvPicPr>
          <p:cNvPr id="56" name="Image 55">
            <a:extLst>
              <a:ext uri="{FF2B5EF4-FFF2-40B4-BE49-F238E27FC236}">
                <a16:creationId xmlns:a16="http://schemas.microsoft.com/office/drawing/2014/main" id="{F4F218FB-0B24-6F4A-A4FF-C08E1A361CED}"/>
              </a:ext>
            </a:extLst>
          </p:cNvPr>
          <p:cNvPicPr>
            <a:picLocks noChangeAspect="1"/>
          </p:cNvPicPr>
          <p:nvPr/>
        </p:nvPicPr>
        <p:blipFill>
          <a:blip r:embed="rId8"/>
          <a:stretch>
            <a:fillRect/>
          </a:stretch>
        </p:blipFill>
        <p:spPr>
          <a:xfrm>
            <a:off x="1567988" y="1418198"/>
            <a:ext cx="1595814" cy="1595814"/>
          </a:xfrm>
          <a:prstGeom prst="rect">
            <a:avLst/>
          </a:prstGeom>
          <a:effectLst>
            <a:outerShdw blurRad="50800" dist="38100" dir="2700000" algn="tl" rotWithShape="0">
              <a:prstClr val="black">
                <a:alpha val="40000"/>
              </a:prstClr>
            </a:outerShdw>
          </a:effectLst>
        </p:spPr>
      </p:pic>
      <p:cxnSp>
        <p:nvCxnSpPr>
          <p:cNvPr id="58" name="Connecteur droit 57">
            <a:extLst>
              <a:ext uri="{FF2B5EF4-FFF2-40B4-BE49-F238E27FC236}">
                <a16:creationId xmlns:a16="http://schemas.microsoft.com/office/drawing/2014/main" id="{FB59FC75-53EE-5941-A3B7-32ED285427A9}"/>
              </a:ext>
            </a:extLst>
          </p:cNvPr>
          <p:cNvCxnSpPr/>
          <p:nvPr/>
        </p:nvCxnSpPr>
        <p:spPr>
          <a:xfrm>
            <a:off x="645130" y="2853926"/>
            <a:ext cx="34321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96C3622D-D1D1-6C47-BFE5-1CAC13B3FF7E}"/>
              </a:ext>
            </a:extLst>
          </p:cNvPr>
          <p:cNvCxnSpPr/>
          <p:nvPr/>
        </p:nvCxnSpPr>
        <p:spPr>
          <a:xfrm>
            <a:off x="4274971" y="2853926"/>
            <a:ext cx="34321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EC8724E8-BE1D-CD4F-AD83-1831DFD27A2C}"/>
              </a:ext>
            </a:extLst>
          </p:cNvPr>
          <p:cNvCxnSpPr/>
          <p:nvPr/>
        </p:nvCxnSpPr>
        <p:spPr>
          <a:xfrm>
            <a:off x="7911569" y="2853926"/>
            <a:ext cx="343219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2" name="Image 61">
            <a:extLst>
              <a:ext uri="{FF2B5EF4-FFF2-40B4-BE49-F238E27FC236}">
                <a16:creationId xmlns:a16="http://schemas.microsoft.com/office/drawing/2014/main" id="{916A6C72-5247-FA4B-A173-A38993842820}"/>
              </a:ext>
            </a:extLst>
          </p:cNvPr>
          <p:cNvPicPr>
            <a:picLocks noChangeAspect="1"/>
          </p:cNvPicPr>
          <p:nvPr/>
        </p:nvPicPr>
        <p:blipFill rotWithShape="1">
          <a:blip r:embed="rId9">
            <a:extLst>
              <a:ext uri="{28A0092B-C50C-407E-A947-70E740481C1C}">
                <a14:useLocalDpi xmlns:a14="http://schemas.microsoft.com/office/drawing/2010/main"/>
              </a:ext>
            </a:extLst>
          </a:blip>
          <a:srcRect t="11806"/>
          <a:stretch/>
        </p:blipFill>
        <p:spPr>
          <a:xfrm>
            <a:off x="8691484" y="1483042"/>
            <a:ext cx="1800000" cy="1587500"/>
          </a:xfrm>
          <a:prstGeom prst="rect">
            <a:avLst/>
          </a:prstGeom>
          <a:effectLst>
            <a:outerShdw blurRad="50800" dist="38100" dir="2700000" algn="tl" rotWithShape="0">
              <a:prstClr val="black">
                <a:alpha val="40000"/>
              </a:prstClr>
            </a:outerShdw>
          </a:effectLst>
        </p:spPr>
      </p:pic>
      <p:pic>
        <p:nvPicPr>
          <p:cNvPr id="64" name="Image 63">
            <a:extLst>
              <a:ext uri="{FF2B5EF4-FFF2-40B4-BE49-F238E27FC236}">
                <a16:creationId xmlns:a16="http://schemas.microsoft.com/office/drawing/2014/main" id="{34CE6475-79E5-0A49-84D3-51385DDF7E9D}"/>
              </a:ext>
            </a:extLst>
          </p:cNvPr>
          <p:cNvPicPr>
            <a:picLocks noChangeAspect="1"/>
          </p:cNvPicPr>
          <p:nvPr/>
        </p:nvPicPr>
        <p:blipFill>
          <a:blip r:embed="rId10"/>
          <a:stretch>
            <a:fillRect/>
          </a:stretch>
        </p:blipFill>
        <p:spPr>
          <a:xfrm>
            <a:off x="5391876" y="1696538"/>
            <a:ext cx="1100014" cy="11000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094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500"/>
                                        <p:tgtEl>
                                          <p:spTgt spid="5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9"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dissolve">
                                      <p:cBhvr>
                                        <p:cTn id="22" dur="500"/>
                                        <p:tgtEl>
                                          <p:spTgt spid="6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par>
                                <p:cTn id="26" presetID="9"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xEl>
                                              <p:pRg st="3" end="3"/>
                                            </p:txEl>
                                          </p:spTgt>
                                        </p:tgtEl>
                                        <p:attrNameLst>
                                          <p:attrName>style.visibility</p:attrName>
                                        </p:attrNameLst>
                                      </p:cBhvr>
                                      <p:to>
                                        <p:strVal val="visible"/>
                                      </p:to>
                                    </p:set>
                                    <p:animEffect transition="in" filter="fade">
                                      <p:cBhvr>
                                        <p:cTn id="38" dur="500"/>
                                        <p:tgtEl>
                                          <p:spTgt spid="20">
                                            <p:txEl>
                                              <p:pRg st="3" end="3"/>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0">
                                            <p:txEl>
                                              <p:pRg st="4" end="4"/>
                                            </p:txEl>
                                          </p:spTgt>
                                        </p:tgtEl>
                                        <p:attrNameLst>
                                          <p:attrName>style.visibility</p:attrName>
                                        </p:attrNameLst>
                                      </p:cBhvr>
                                      <p:to>
                                        <p:strVal val="visible"/>
                                      </p:to>
                                    </p:set>
                                    <p:animEffect transition="in" filter="fade">
                                      <p:cBhvr>
                                        <p:cTn id="42" dur="500"/>
                                        <p:tgtEl>
                                          <p:spTgt spid="2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3" end="3"/>
                                            </p:txEl>
                                          </p:spTgt>
                                        </p:tgtEl>
                                        <p:attrNameLst>
                                          <p:attrName>style.visibility</p:attrName>
                                        </p:attrNameLst>
                                      </p:cBhvr>
                                      <p:to>
                                        <p:strVal val="visible"/>
                                      </p:to>
                                    </p:set>
                                    <p:animEffect transition="in" filter="fade">
                                      <p:cBhvr>
                                        <p:cTn id="52" dur="500"/>
                                        <p:tgtEl>
                                          <p:spTgt spid="22">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2">
                                            <p:txEl>
                                              <p:pRg st="4" end="4"/>
                                            </p:txEl>
                                          </p:spTgt>
                                        </p:tgtEl>
                                        <p:attrNameLst>
                                          <p:attrName>style.visibility</p:attrName>
                                        </p:attrNameLst>
                                      </p:cBhvr>
                                      <p:to>
                                        <p:strVal val="visible"/>
                                      </p:to>
                                    </p:set>
                                    <p:animEffect transition="in" filter="fade">
                                      <p:cBhvr>
                                        <p:cTn id="56" dur="500"/>
                                        <p:tgtEl>
                                          <p:spTgt spid="22">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6" end="6"/>
                                            </p:txEl>
                                          </p:spTgt>
                                        </p:tgtEl>
                                        <p:attrNameLst>
                                          <p:attrName>style.visibility</p:attrName>
                                        </p:attrNameLst>
                                      </p:cBhvr>
                                      <p:to>
                                        <p:strVal val="visible"/>
                                      </p:to>
                                    </p:set>
                                    <p:animEffect transition="in" filter="fade">
                                      <p:cBhvr>
                                        <p:cTn id="61" dur="500"/>
                                        <p:tgtEl>
                                          <p:spTgt spid="20">
                                            <p:txEl>
                                              <p:pRg st="6" end="6"/>
                                            </p:tx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0">
                                            <p:txEl>
                                              <p:pRg st="7" end="7"/>
                                            </p:txEl>
                                          </p:spTgt>
                                        </p:tgtEl>
                                        <p:attrNameLst>
                                          <p:attrName>style.visibility</p:attrName>
                                        </p:attrNameLst>
                                      </p:cBhvr>
                                      <p:to>
                                        <p:strVal val="visible"/>
                                      </p:to>
                                    </p:set>
                                    <p:animEffect transition="in" filter="fade">
                                      <p:cBhvr>
                                        <p:cTn id="65" dur="500"/>
                                        <p:tgtEl>
                                          <p:spTgt spid="20">
                                            <p:txEl>
                                              <p:pRg st="7" end="7"/>
                                            </p:txEl>
                                          </p:spTgt>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20">
                                            <p:txEl>
                                              <p:pRg st="8" end="8"/>
                                            </p:txEl>
                                          </p:spTgt>
                                        </p:tgtEl>
                                        <p:attrNameLst>
                                          <p:attrName>style.visibility</p:attrName>
                                        </p:attrNameLst>
                                      </p:cBhvr>
                                      <p:to>
                                        <p:strVal val="visible"/>
                                      </p:to>
                                    </p:set>
                                    <p:animEffect transition="in" filter="fade">
                                      <p:cBhvr>
                                        <p:cTn id="69" dur="500"/>
                                        <p:tgtEl>
                                          <p:spTgt spid="20">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2">
                                            <p:txEl>
                                              <p:pRg st="6" end="6"/>
                                            </p:txEl>
                                          </p:spTgt>
                                        </p:tgtEl>
                                        <p:attrNameLst>
                                          <p:attrName>style.visibility</p:attrName>
                                        </p:attrNameLst>
                                      </p:cBhvr>
                                      <p:to>
                                        <p:strVal val="visible"/>
                                      </p:to>
                                    </p:set>
                                    <p:animEffect transition="in" filter="fade">
                                      <p:cBhvr>
                                        <p:cTn id="74" dur="500"/>
                                        <p:tgtEl>
                                          <p:spTgt spid="22">
                                            <p:txEl>
                                              <p:pRg st="6" end="6"/>
                                            </p:txEl>
                                          </p:spTgt>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22">
                                            <p:txEl>
                                              <p:pRg st="7" end="7"/>
                                            </p:txEl>
                                          </p:spTgt>
                                        </p:tgtEl>
                                        <p:attrNameLst>
                                          <p:attrName>style.visibility</p:attrName>
                                        </p:attrNameLst>
                                      </p:cBhvr>
                                      <p:to>
                                        <p:strVal val="visible"/>
                                      </p:to>
                                    </p:set>
                                    <p:animEffect transition="in" filter="fade">
                                      <p:cBhvr>
                                        <p:cTn id="78" dur="500"/>
                                        <p:tgtEl>
                                          <p:spTgt spid="22">
                                            <p:txEl>
                                              <p:pRg st="7" end="7"/>
                                            </p:txEl>
                                          </p:spTgt>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22">
                                            <p:txEl>
                                              <p:pRg st="8" end="8"/>
                                            </p:txEl>
                                          </p:spTgt>
                                        </p:tgtEl>
                                        <p:attrNameLst>
                                          <p:attrName>style.visibility</p:attrName>
                                        </p:attrNameLst>
                                      </p:cBhvr>
                                      <p:to>
                                        <p:strVal val="visible"/>
                                      </p:to>
                                    </p:set>
                                    <p:animEffect transition="in" filter="fade">
                                      <p:cBhvr>
                                        <p:cTn id="82" dur="500"/>
                                        <p:tgtEl>
                                          <p:spTgt spid="22">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1000"/>
                                        <p:tgtEl>
                                          <p:spTgt spid="18"/>
                                        </p:tgtEl>
                                      </p:cBhvr>
                                    </p:animEffect>
                                    <p:anim calcmode="lin" valueType="num">
                                      <p:cBhvr>
                                        <p:cTn id="93" dur="1000" fill="hold"/>
                                        <p:tgtEl>
                                          <p:spTgt spid="18"/>
                                        </p:tgtEl>
                                        <p:attrNameLst>
                                          <p:attrName>ppt_x</p:attrName>
                                        </p:attrNameLst>
                                      </p:cBhvr>
                                      <p:tavLst>
                                        <p:tav tm="0">
                                          <p:val>
                                            <p:strVal val="#ppt_x"/>
                                          </p:val>
                                        </p:tav>
                                        <p:tav tm="100000">
                                          <p:val>
                                            <p:strVal val="#ppt_x"/>
                                          </p:val>
                                        </p:tav>
                                      </p:tavLst>
                                    </p:anim>
                                    <p:anim calcmode="lin" valueType="num">
                                      <p:cBhvr>
                                        <p:cTn id="94" dur="1000" fill="hold"/>
                                        <p:tgtEl>
                                          <p:spTgt spid="1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000"/>
                                        <p:tgtEl>
                                          <p:spTgt spid="64"/>
                                        </p:tgtEl>
                                      </p:cBhvr>
                                    </p:animEffect>
                                    <p:anim calcmode="lin" valueType="num">
                                      <p:cBhvr>
                                        <p:cTn id="98" dur="1000" fill="hold"/>
                                        <p:tgtEl>
                                          <p:spTgt spid="64"/>
                                        </p:tgtEl>
                                        <p:attrNameLst>
                                          <p:attrName>ppt_x</p:attrName>
                                        </p:attrNameLst>
                                      </p:cBhvr>
                                      <p:tavLst>
                                        <p:tav tm="0">
                                          <p:val>
                                            <p:strVal val="#ppt_x"/>
                                          </p:val>
                                        </p:tav>
                                        <p:tav tm="100000">
                                          <p:val>
                                            <p:strVal val="#ppt_x"/>
                                          </p:val>
                                        </p:tav>
                                      </p:tavLst>
                                    </p:anim>
                                    <p:anim calcmode="lin" valueType="num">
                                      <p:cBhvr>
                                        <p:cTn id="99" dur="1000" fill="hold"/>
                                        <p:tgtEl>
                                          <p:spTgt spid="6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1000"/>
                                        <p:tgtEl>
                                          <p:spTgt spid="59"/>
                                        </p:tgtEl>
                                      </p:cBhvr>
                                    </p:animEffect>
                                    <p:anim calcmode="lin" valueType="num">
                                      <p:cBhvr>
                                        <p:cTn id="103" dur="1000" fill="hold"/>
                                        <p:tgtEl>
                                          <p:spTgt spid="59"/>
                                        </p:tgtEl>
                                        <p:attrNameLst>
                                          <p:attrName>ppt_x</p:attrName>
                                        </p:attrNameLst>
                                      </p:cBhvr>
                                      <p:tavLst>
                                        <p:tav tm="0">
                                          <p:val>
                                            <p:strVal val="#ppt_x"/>
                                          </p:val>
                                        </p:tav>
                                        <p:tav tm="100000">
                                          <p:val>
                                            <p:strVal val="#ppt_x"/>
                                          </p:val>
                                        </p:tav>
                                      </p:tavLst>
                                    </p:anim>
                                    <p:anim calcmode="lin" valueType="num">
                                      <p:cBhvr>
                                        <p:cTn id="10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dissolve">
                                      <p:cBhvr>
                                        <p:cTn id="109" dur="500"/>
                                        <p:tgtEl>
                                          <p:spTgt spid="48"/>
                                        </p:tgtEl>
                                      </p:cBhvr>
                                    </p:animEffect>
                                  </p:childTnLst>
                                </p:cTn>
                              </p:par>
                              <p:par>
                                <p:cTn id="110" presetID="9" presetClass="entr" presetSubtype="0" fill="hold"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dissolve">
                                      <p:cBhvr>
                                        <p:cTn id="112" dur="500"/>
                                        <p:tgtEl>
                                          <p:spTgt spid="50"/>
                                        </p:tgtEl>
                                      </p:cBhvr>
                                    </p:animEffect>
                                  </p:childTnLst>
                                </p:cTn>
                              </p:par>
                              <p:par>
                                <p:cTn id="113" presetID="9" presetClass="entr" presetSubtype="0" fill="hold" nodeType="with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dissolve">
                                      <p:cBhvr>
                                        <p:cTn id="115" dur="500"/>
                                        <p:tgtEl>
                                          <p:spTgt spid="5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1">
                                            <p:txEl>
                                              <p:pRg st="3" end="3"/>
                                            </p:txEl>
                                          </p:spTgt>
                                        </p:tgtEl>
                                        <p:attrNameLst>
                                          <p:attrName>style.visibility</p:attrName>
                                        </p:attrNameLst>
                                      </p:cBhvr>
                                      <p:to>
                                        <p:strVal val="visible"/>
                                      </p:to>
                                    </p:set>
                                    <p:animEffect transition="in" filter="fade">
                                      <p:cBhvr>
                                        <p:cTn id="120" dur="500"/>
                                        <p:tgtEl>
                                          <p:spTgt spid="21">
                                            <p:txEl>
                                              <p:pRg st="3" end="3"/>
                                            </p:txEl>
                                          </p:spTgt>
                                        </p:tgtEl>
                                      </p:cBhvr>
                                    </p:animEffect>
                                  </p:childTnLst>
                                </p:cTn>
                              </p:par>
                            </p:childTnLst>
                          </p:cTn>
                        </p:par>
                        <p:par>
                          <p:cTn id="121" fill="hold">
                            <p:stCondLst>
                              <p:cond delay="500"/>
                            </p:stCondLst>
                            <p:childTnLst>
                              <p:par>
                                <p:cTn id="122" presetID="10" presetClass="entr" presetSubtype="0" fill="hold" nodeType="afterEffect">
                                  <p:stCondLst>
                                    <p:cond delay="0"/>
                                  </p:stCondLst>
                                  <p:childTnLst>
                                    <p:set>
                                      <p:cBhvr>
                                        <p:cTn id="123" dur="1" fill="hold">
                                          <p:stCondLst>
                                            <p:cond delay="0"/>
                                          </p:stCondLst>
                                        </p:cTn>
                                        <p:tgtEl>
                                          <p:spTgt spid="21">
                                            <p:txEl>
                                              <p:pRg st="4" end="4"/>
                                            </p:txEl>
                                          </p:spTgt>
                                        </p:tgtEl>
                                        <p:attrNameLst>
                                          <p:attrName>style.visibility</p:attrName>
                                        </p:attrNameLst>
                                      </p:cBhvr>
                                      <p:to>
                                        <p:strVal val="visible"/>
                                      </p:to>
                                    </p:set>
                                    <p:animEffect transition="in" filter="fade">
                                      <p:cBhvr>
                                        <p:cTn id="124" dur="500"/>
                                        <p:tgtEl>
                                          <p:spTgt spid="21">
                                            <p:txEl>
                                              <p:pRg st="4" end="4"/>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21">
                                            <p:txEl>
                                              <p:pRg st="6" end="6"/>
                                            </p:txEl>
                                          </p:spTgt>
                                        </p:tgtEl>
                                        <p:attrNameLst>
                                          <p:attrName>style.visibility</p:attrName>
                                        </p:attrNameLst>
                                      </p:cBhvr>
                                      <p:to>
                                        <p:strVal val="visible"/>
                                      </p:to>
                                    </p:set>
                                    <p:animEffect transition="in" filter="fade">
                                      <p:cBhvr>
                                        <p:cTn id="129" dur="500"/>
                                        <p:tgtEl>
                                          <p:spTgt spid="21">
                                            <p:txEl>
                                              <p:pRg st="6" end="6"/>
                                            </p:txEl>
                                          </p:spTgt>
                                        </p:tgtEl>
                                      </p:cBhvr>
                                    </p:animEffect>
                                  </p:childTnLst>
                                </p:cTn>
                              </p:par>
                            </p:childTnLst>
                          </p:cTn>
                        </p:par>
                        <p:par>
                          <p:cTn id="130" fill="hold">
                            <p:stCondLst>
                              <p:cond delay="500"/>
                            </p:stCondLst>
                            <p:childTnLst>
                              <p:par>
                                <p:cTn id="131" presetID="10" presetClass="entr" presetSubtype="0" fill="hold" nodeType="afterEffect">
                                  <p:stCondLst>
                                    <p:cond delay="0"/>
                                  </p:stCondLst>
                                  <p:childTnLst>
                                    <p:set>
                                      <p:cBhvr>
                                        <p:cTn id="132" dur="1" fill="hold">
                                          <p:stCondLst>
                                            <p:cond delay="0"/>
                                          </p:stCondLst>
                                        </p:cTn>
                                        <p:tgtEl>
                                          <p:spTgt spid="21">
                                            <p:txEl>
                                              <p:pRg st="7" end="7"/>
                                            </p:txEl>
                                          </p:spTgt>
                                        </p:tgtEl>
                                        <p:attrNameLst>
                                          <p:attrName>style.visibility</p:attrName>
                                        </p:attrNameLst>
                                      </p:cBhvr>
                                      <p:to>
                                        <p:strVal val="visible"/>
                                      </p:to>
                                    </p:set>
                                    <p:animEffect transition="in" filter="fade">
                                      <p:cBhvr>
                                        <p:cTn id="133" dur="500"/>
                                        <p:tgtEl>
                                          <p:spTgt spid="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9"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614C5379-08A7-8446-95F0-E41ADDA46C6F}"/>
              </a:ext>
            </a:extLst>
          </p:cNvPr>
          <p:cNvSpPr>
            <a:spLocks noGrp="1"/>
          </p:cNvSpPr>
          <p:nvPr>
            <p:ph type="sldNum" sz="quarter" idx="12"/>
          </p:nvPr>
        </p:nvSpPr>
        <p:spPr/>
        <p:txBody>
          <a:bodyPr/>
          <a:lstStyle/>
          <a:p>
            <a:fld id="{D57F1E4F-1CFF-5643-939E-02111984F565}" type="slidenum">
              <a:rPr lang="en-US" smtClean="0"/>
              <a:t>14</a:t>
            </a:fld>
            <a:endParaRPr lang="en-US" dirty="0"/>
          </a:p>
        </p:txBody>
      </p:sp>
      <p:sp>
        <p:nvSpPr>
          <p:cNvPr id="10" name="Espace réservé du contenu 2">
            <a:extLst>
              <a:ext uri="{FF2B5EF4-FFF2-40B4-BE49-F238E27FC236}">
                <a16:creationId xmlns:a16="http://schemas.microsoft.com/office/drawing/2014/main" id="{16C05B2E-9558-1948-943F-760AA3AD49CB}"/>
              </a:ext>
            </a:extLst>
          </p:cNvPr>
          <p:cNvSpPr txBox="1">
            <a:spLocks/>
          </p:cNvSpPr>
          <p:nvPr/>
        </p:nvSpPr>
        <p:spPr>
          <a:xfrm>
            <a:off x="522328" y="1063416"/>
            <a:ext cx="7420925" cy="534186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fr-FR" sz="1800" dirty="0">
                <a:latin typeface="Avenir Roman" panose="02000503020000020003" pitchFamily="2" charset="0"/>
              </a:rPr>
              <a:t>Le cyberespace est un lieu d’échange, de liberté, de créativité</a:t>
            </a:r>
          </a:p>
          <a:p>
            <a:r>
              <a:rPr lang="fr-FR" sz="1800" dirty="0">
                <a:latin typeface="Avenir Roman" panose="02000503020000020003" pitchFamily="2" charset="0"/>
              </a:rPr>
              <a:t>Mais surtout </a:t>
            </a:r>
            <a:r>
              <a:rPr lang="fr-FR" sz="1800" b="1" dirty="0">
                <a:latin typeface="Avenir Roman" panose="02000503020000020003" pitchFamily="2" charset="0"/>
              </a:rPr>
              <a:t>un lieu de pouvoir</a:t>
            </a:r>
          </a:p>
          <a:p>
            <a:pPr lvl="1"/>
            <a:r>
              <a:rPr lang="fr-FR" sz="1600" dirty="0">
                <a:latin typeface="Avenir Roman" panose="02000503020000020003" pitchFamily="2" charset="0"/>
              </a:rPr>
              <a:t>Affrontements : Intérêts Privés v. Régions v. États</a:t>
            </a:r>
          </a:p>
          <a:p>
            <a:pPr lvl="1"/>
            <a:r>
              <a:rPr lang="fr-FR" sz="1600" dirty="0">
                <a:latin typeface="Avenir Roman" panose="02000503020000020003" pitchFamily="2" charset="0"/>
              </a:rPr>
              <a:t>Guerre économique entre grandes puissances</a:t>
            </a:r>
          </a:p>
          <a:p>
            <a:pPr lvl="1"/>
            <a:endParaRPr lang="fr-FR" sz="1600" dirty="0">
              <a:latin typeface="Avenir Roman" panose="02000503020000020003" pitchFamily="2" charset="0"/>
            </a:endParaRPr>
          </a:p>
          <a:p>
            <a:r>
              <a:rPr lang="fr-FR" sz="1800" dirty="0">
                <a:latin typeface="Avenir Roman" panose="02000503020000020003" pitchFamily="2" charset="0"/>
              </a:rPr>
              <a:t>L’Europe doit agir souverainement</a:t>
            </a:r>
          </a:p>
          <a:p>
            <a:pPr lvl="1"/>
            <a:r>
              <a:rPr lang="fr-FR" sz="1600" dirty="0">
                <a:latin typeface="Avenir Roman" panose="02000503020000020003" pitchFamily="2" charset="0"/>
              </a:rPr>
              <a:t>Redessiner un internet mondial respectueux des libertés individuelles</a:t>
            </a:r>
          </a:p>
          <a:p>
            <a:pPr lvl="1"/>
            <a:endParaRPr lang="fr-FR" sz="1600" dirty="0">
              <a:latin typeface="Avenir Roman" panose="02000503020000020003" pitchFamily="2" charset="0"/>
            </a:endParaRPr>
          </a:p>
          <a:p>
            <a:r>
              <a:rPr lang="fr-FR" sz="1800" dirty="0">
                <a:latin typeface="Avenir Roman" panose="02000503020000020003" pitchFamily="2" charset="0"/>
              </a:rPr>
              <a:t>4 priorités pour la souveraineté numérique</a:t>
            </a:r>
          </a:p>
          <a:p>
            <a:pPr lvl="1"/>
            <a:r>
              <a:rPr lang="fr-FR" sz="1600" dirty="0">
                <a:latin typeface="Avenir Roman" panose="02000503020000020003" pitchFamily="2" charset="0"/>
              </a:rPr>
              <a:t>Formation et éducation</a:t>
            </a:r>
          </a:p>
          <a:p>
            <a:pPr lvl="1"/>
            <a:r>
              <a:rPr lang="fr-FR" sz="1600" dirty="0">
                <a:latin typeface="Avenir Roman" panose="02000503020000020003" pitchFamily="2" charset="0"/>
              </a:rPr>
              <a:t>Normes européennes</a:t>
            </a:r>
          </a:p>
          <a:p>
            <a:pPr lvl="1"/>
            <a:r>
              <a:rPr lang="fr-FR" sz="1600" dirty="0">
                <a:latin typeface="Avenir Roman" panose="02000503020000020003" pitchFamily="2" charset="0"/>
              </a:rPr>
              <a:t>Concurrence loyale et libre circulation des données</a:t>
            </a:r>
          </a:p>
          <a:p>
            <a:pPr lvl="1"/>
            <a:r>
              <a:rPr lang="fr-FR" sz="1600" dirty="0">
                <a:latin typeface="Avenir Roman" panose="02000503020000020003" pitchFamily="2" charset="0"/>
              </a:rPr>
              <a:t>Financement</a:t>
            </a:r>
          </a:p>
          <a:p>
            <a:pPr lvl="1"/>
            <a:endParaRPr lang="fr-FR" sz="1600" dirty="0">
              <a:latin typeface="Avenir Roman" panose="02000503020000020003" pitchFamily="2" charset="0"/>
            </a:endParaRPr>
          </a:p>
          <a:p>
            <a:r>
              <a:rPr lang="fr-FR" sz="1800" dirty="0">
                <a:latin typeface="Avenir Roman" panose="02000503020000020003" pitchFamily="2" charset="0"/>
              </a:rPr>
              <a:t>Face aux GAFAM, nos données sont notre liberté</a:t>
            </a:r>
          </a:p>
          <a:p>
            <a:pPr lvl="1"/>
            <a:endParaRPr lang="fr-FR" sz="1600" dirty="0">
              <a:latin typeface="Avenir Roman" panose="02000503020000020003" pitchFamily="2" charset="0"/>
            </a:endParaRPr>
          </a:p>
          <a:p>
            <a:pPr lvl="1"/>
            <a:endParaRPr lang="fr-FR" sz="1600" dirty="0">
              <a:latin typeface="Avenir Roman" panose="02000503020000020003" pitchFamily="2" charset="0"/>
            </a:endParaRPr>
          </a:p>
          <a:p>
            <a:endParaRPr lang="fr-FR" sz="1600" dirty="0">
              <a:latin typeface="Avenir Roman" panose="02000503020000020003" pitchFamily="2" charset="0"/>
            </a:endParaRPr>
          </a:p>
          <a:p>
            <a:pPr marL="800100" lvl="1" indent="-342900">
              <a:buFont typeface="+mj-lt"/>
              <a:buAutoNum type="arabicPeriod"/>
            </a:pPr>
            <a:endParaRPr lang="fr-FR" sz="1600" dirty="0">
              <a:latin typeface="Avenir Roman" panose="02000503020000020003" pitchFamily="2" charset="0"/>
            </a:endParaRPr>
          </a:p>
          <a:p>
            <a:pPr lvl="1"/>
            <a:endParaRPr lang="fr-FR" sz="1600" dirty="0">
              <a:latin typeface="Avenir Roman" panose="02000503020000020003" pitchFamily="2" charset="0"/>
            </a:endParaRPr>
          </a:p>
        </p:txBody>
      </p:sp>
      <p:sp>
        <p:nvSpPr>
          <p:cNvPr id="8" name="Titre 1">
            <a:extLst>
              <a:ext uri="{FF2B5EF4-FFF2-40B4-BE49-F238E27FC236}">
                <a16:creationId xmlns:a16="http://schemas.microsoft.com/office/drawing/2014/main" id="{B35AF242-2FCF-A342-B1A9-CB6B54F3A37B}"/>
              </a:ext>
            </a:extLst>
          </p:cNvPr>
          <p:cNvSpPr txBox="1">
            <a:spLocks/>
          </p:cNvSpPr>
          <p:nvPr/>
        </p:nvSpPr>
        <p:spPr>
          <a:xfrm>
            <a:off x="645132" y="211335"/>
            <a:ext cx="9404723" cy="48916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600" dirty="0">
                <a:latin typeface="Raleway Light" panose="020B0403030101060003" pitchFamily="34" charset="77"/>
              </a:rPr>
              <a:t>Conclusion</a:t>
            </a:r>
          </a:p>
        </p:txBody>
      </p:sp>
      <p:sp>
        <p:nvSpPr>
          <p:cNvPr id="11" name="Espace réservé du pied de page 32">
            <a:extLst>
              <a:ext uri="{FF2B5EF4-FFF2-40B4-BE49-F238E27FC236}">
                <a16:creationId xmlns:a16="http://schemas.microsoft.com/office/drawing/2014/main" id="{92F3B7CA-0D52-0941-97EB-D3B177AC4F7B}"/>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pic>
        <p:nvPicPr>
          <p:cNvPr id="3" name="Image 2">
            <a:extLst>
              <a:ext uri="{FF2B5EF4-FFF2-40B4-BE49-F238E27FC236}">
                <a16:creationId xmlns:a16="http://schemas.microsoft.com/office/drawing/2014/main" id="{D38D4804-5584-0F4E-A09B-6EE06E5D1412}"/>
              </a:ext>
            </a:extLst>
          </p:cNvPr>
          <p:cNvPicPr>
            <a:picLocks noChangeAspect="1"/>
          </p:cNvPicPr>
          <p:nvPr/>
        </p:nvPicPr>
        <p:blipFill>
          <a:blip r:embed="rId3"/>
          <a:stretch>
            <a:fillRect/>
          </a:stretch>
        </p:blipFill>
        <p:spPr>
          <a:xfrm>
            <a:off x="8726228" y="3981972"/>
            <a:ext cx="1018210" cy="1018210"/>
          </a:xfrm>
          <a:prstGeom prst="rect">
            <a:avLst/>
          </a:prstGeom>
          <a:effectLst>
            <a:outerShdw blurRad="50800" dist="38100" dir="2700000" algn="tl" rotWithShape="0">
              <a:prstClr val="black">
                <a:alpha val="40000"/>
              </a:prstClr>
            </a:outerShdw>
          </a:effectLst>
        </p:spPr>
      </p:pic>
      <p:pic>
        <p:nvPicPr>
          <p:cNvPr id="6" name="Image 5">
            <a:extLst>
              <a:ext uri="{FF2B5EF4-FFF2-40B4-BE49-F238E27FC236}">
                <a16:creationId xmlns:a16="http://schemas.microsoft.com/office/drawing/2014/main" id="{9F68B279-E7CC-DB46-B6D1-669878D293A1}"/>
              </a:ext>
            </a:extLst>
          </p:cNvPr>
          <p:cNvPicPr>
            <a:picLocks noChangeAspect="1"/>
          </p:cNvPicPr>
          <p:nvPr/>
        </p:nvPicPr>
        <p:blipFill>
          <a:blip r:embed="rId4"/>
          <a:stretch>
            <a:fillRect/>
          </a:stretch>
        </p:blipFill>
        <p:spPr>
          <a:xfrm>
            <a:off x="7592793" y="2353148"/>
            <a:ext cx="1162666" cy="1370008"/>
          </a:xfrm>
          <a:prstGeom prst="rect">
            <a:avLst/>
          </a:prstGeom>
          <a:effectLst>
            <a:outerShdw blurRad="50800" dist="38100" dir="2700000" algn="tl" rotWithShape="0">
              <a:prstClr val="black">
                <a:alpha val="40000"/>
              </a:prstClr>
            </a:outerShdw>
          </a:effectLst>
        </p:spPr>
      </p:pic>
      <p:pic>
        <p:nvPicPr>
          <p:cNvPr id="9" name="Image 8">
            <a:extLst>
              <a:ext uri="{FF2B5EF4-FFF2-40B4-BE49-F238E27FC236}">
                <a16:creationId xmlns:a16="http://schemas.microsoft.com/office/drawing/2014/main" id="{67AB9A65-A973-F44E-AA5A-502084C38A8A}"/>
              </a:ext>
            </a:extLst>
          </p:cNvPr>
          <p:cNvPicPr>
            <a:picLocks noChangeAspect="1"/>
          </p:cNvPicPr>
          <p:nvPr/>
        </p:nvPicPr>
        <p:blipFill>
          <a:blip r:embed="rId5"/>
          <a:stretch>
            <a:fillRect/>
          </a:stretch>
        </p:blipFill>
        <p:spPr>
          <a:xfrm>
            <a:off x="10218091" y="3466719"/>
            <a:ext cx="1251588" cy="1179622"/>
          </a:xfrm>
          <a:prstGeom prst="rect">
            <a:avLst/>
          </a:prstGeom>
          <a:effectLst>
            <a:outerShdw blurRad="50800" dist="38100" dir="2700000" algn="tl" rotWithShape="0">
              <a:prstClr val="black">
                <a:alpha val="40000"/>
              </a:prstClr>
            </a:outerShdw>
          </a:effectLst>
        </p:spPr>
      </p:pic>
      <p:pic>
        <p:nvPicPr>
          <p:cNvPr id="13" name="Image 12">
            <a:extLst>
              <a:ext uri="{FF2B5EF4-FFF2-40B4-BE49-F238E27FC236}">
                <a16:creationId xmlns:a16="http://schemas.microsoft.com/office/drawing/2014/main" id="{90421647-4498-6C40-B4AA-3B7DD22844A0}"/>
              </a:ext>
            </a:extLst>
          </p:cNvPr>
          <p:cNvPicPr>
            <a:picLocks noChangeAspect="1"/>
          </p:cNvPicPr>
          <p:nvPr/>
        </p:nvPicPr>
        <p:blipFill>
          <a:blip r:embed="rId6"/>
          <a:stretch>
            <a:fillRect/>
          </a:stretch>
        </p:blipFill>
        <p:spPr>
          <a:xfrm>
            <a:off x="10134386" y="1566533"/>
            <a:ext cx="1212979" cy="1179622"/>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a16="http://schemas.microsoft.com/office/drawing/2014/main" id="{F7E293B1-08DA-184B-ABCB-51411293A4FA}"/>
              </a:ext>
            </a:extLst>
          </p:cNvPr>
          <p:cNvPicPr>
            <a:picLocks noChangeAspect="1"/>
          </p:cNvPicPr>
          <p:nvPr/>
        </p:nvPicPr>
        <p:blipFill>
          <a:blip r:embed="rId7"/>
          <a:stretch>
            <a:fillRect/>
          </a:stretch>
        </p:blipFill>
        <p:spPr>
          <a:xfrm>
            <a:off x="7095140" y="5648699"/>
            <a:ext cx="2336295" cy="512890"/>
          </a:xfrm>
          <a:prstGeom prst="rect">
            <a:avLst/>
          </a:prstGeom>
          <a:effectLst>
            <a:outerShdw blurRad="50800" dist="38100" dir="2700000" algn="tl" rotWithShape="0">
              <a:prstClr val="black">
                <a:alpha val="40000"/>
              </a:prstClr>
            </a:outerShdw>
          </a:effectLst>
        </p:spPr>
      </p:pic>
      <p:pic>
        <p:nvPicPr>
          <p:cNvPr id="17" name="Image 16">
            <a:extLst>
              <a:ext uri="{FF2B5EF4-FFF2-40B4-BE49-F238E27FC236}">
                <a16:creationId xmlns:a16="http://schemas.microsoft.com/office/drawing/2014/main" id="{7F65B6F3-3E5F-934E-AA53-6C298A69B798}"/>
              </a:ext>
            </a:extLst>
          </p:cNvPr>
          <p:cNvPicPr>
            <a:picLocks noChangeAspect="1"/>
          </p:cNvPicPr>
          <p:nvPr/>
        </p:nvPicPr>
        <p:blipFill>
          <a:blip r:embed="rId8"/>
          <a:stretch>
            <a:fillRect/>
          </a:stretch>
        </p:blipFill>
        <p:spPr>
          <a:xfrm>
            <a:off x="7841512" y="849734"/>
            <a:ext cx="1769433" cy="1179622"/>
          </a:xfrm>
          <a:prstGeom prst="rect">
            <a:avLst/>
          </a:prstGeom>
          <a:effectLst>
            <a:outerShdw blurRad="50800" dist="38100" dir="2700000" algn="tl" rotWithShape="0">
              <a:prstClr val="black">
                <a:alpha val="40000"/>
              </a:prstClr>
            </a:outerShdw>
          </a:effectLst>
        </p:spPr>
      </p:pic>
      <p:pic>
        <p:nvPicPr>
          <p:cNvPr id="19" name="Image 18">
            <a:extLst>
              <a:ext uri="{FF2B5EF4-FFF2-40B4-BE49-F238E27FC236}">
                <a16:creationId xmlns:a16="http://schemas.microsoft.com/office/drawing/2014/main" id="{83C37CB2-559A-7C49-BE83-3AF8F1EEC2B2}"/>
              </a:ext>
            </a:extLst>
          </p:cNvPr>
          <p:cNvPicPr>
            <a:picLocks noChangeAspect="1"/>
          </p:cNvPicPr>
          <p:nvPr/>
        </p:nvPicPr>
        <p:blipFill>
          <a:blip r:embed="rId9"/>
          <a:stretch>
            <a:fillRect/>
          </a:stretch>
        </p:blipFill>
        <p:spPr>
          <a:xfrm>
            <a:off x="6645896" y="4046948"/>
            <a:ext cx="1893795" cy="1513458"/>
          </a:xfrm>
          <a:prstGeom prst="rect">
            <a:avLst/>
          </a:prstGeom>
          <a:effectLst>
            <a:outerShdw blurRad="50800" dist="38100" dir="2700000" algn="tl" rotWithShape="0">
              <a:prstClr val="black">
                <a:alpha val="40000"/>
              </a:prstClr>
            </a:outerShdw>
          </a:effectLst>
        </p:spPr>
      </p:pic>
      <p:pic>
        <p:nvPicPr>
          <p:cNvPr id="21" name="Image 20">
            <a:extLst>
              <a:ext uri="{FF2B5EF4-FFF2-40B4-BE49-F238E27FC236}">
                <a16:creationId xmlns:a16="http://schemas.microsoft.com/office/drawing/2014/main" id="{A67158BC-0613-674F-9194-C6E4792D597F}"/>
              </a:ext>
            </a:extLst>
          </p:cNvPr>
          <p:cNvPicPr>
            <a:picLocks noChangeAspect="1"/>
          </p:cNvPicPr>
          <p:nvPr/>
        </p:nvPicPr>
        <p:blipFill>
          <a:blip r:embed="rId10"/>
          <a:stretch>
            <a:fillRect/>
          </a:stretch>
        </p:blipFill>
        <p:spPr>
          <a:xfrm>
            <a:off x="10201339" y="5030374"/>
            <a:ext cx="1079071" cy="11497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124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fade">
                                      <p:cBhvr>
                                        <p:cTn id="33" dur="500"/>
                                        <p:tgtEl>
                                          <p:spTgt spid="10">
                                            <p:txEl>
                                              <p:pRg st="8" end="8"/>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animEffect transition="in" filter="fade">
                                      <p:cBhvr>
                                        <p:cTn id="37" dur="500"/>
                                        <p:tgtEl>
                                          <p:spTgt spid="10">
                                            <p:txEl>
                                              <p:pRg st="9" end="9"/>
                                            </p:txEl>
                                          </p:spTgt>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animEffect transition="in" filter="fade">
                                      <p:cBhvr>
                                        <p:cTn id="41" dur="500"/>
                                        <p:tgtEl>
                                          <p:spTgt spid="10">
                                            <p:txEl>
                                              <p:pRg st="10" end="10"/>
                                            </p:txEl>
                                          </p:spTgt>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animEffect transition="in" filter="fade">
                                      <p:cBhvr>
                                        <p:cTn id="45" dur="500"/>
                                        <p:tgtEl>
                                          <p:spTgt spid="10">
                                            <p:txEl>
                                              <p:pRg st="11" end="11"/>
                                            </p:txEl>
                                          </p:spTgt>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0">
                                            <p:txEl>
                                              <p:pRg st="12" end="12"/>
                                            </p:txEl>
                                          </p:spTgt>
                                        </p:tgtEl>
                                        <p:attrNameLst>
                                          <p:attrName>style.visibility</p:attrName>
                                        </p:attrNameLst>
                                      </p:cBhvr>
                                      <p:to>
                                        <p:strVal val="visible"/>
                                      </p:to>
                                    </p:set>
                                    <p:animEffect transition="in" filter="fade">
                                      <p:cBhvr>
                                        <p:cTn id="49" dur="500"/>
                                        <p:tgtEl>
                                          <p:spTgt spid="1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0">
                                            <p:txEl>
                                              <p:pRg st="14" end="14"/>
                                            </p:txEl>
                                          </p:spTgt>
                                        </p:tgtEl>
                                        <p:attrNameLst>
                                          <p:attrName>style.visibility</p:attrName>
                                        </p:attrNameLst>
                                      </p:cBhvr>
                                      <p:to>
                                        <p:strVal val="visible"/>
                                      </p:to>
                                    </p:set>
                                    <p:animEffect transition="in" filter="fade">
                                      <p:cBhvr>
                                        <p:cTn id="54" dur="500"/>
                                        <p:tgtEl>
                                          <p:spTgt spid="10">
                                            <p:txEl>
                                              <p:pRg st="14" end="14"/>
                                            </p:txEl>
                                          </p:spTgt>
                                        </p:tgtEl>
                                      </p:cBhvr>
                                    </p:animEffect>
                                  </p:childTnLst>
                                </p:cTn>
                              </p:par>
                            </p:childTnLst>
                          </p:cTn>
                        </p:par>
                        <p:par>
                          <p:cTn id="55" fill="hold">
                            <p:stCondLst>
                              <p:cond delay="500"/>
                            </p:stCondLst>
                            <p:childTnLst>
                              <p:par>
                                <p:cTn id="56" presetID="9" presetClass="entr" presetSubtype="0"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par>
                                <p:cTn id="59" presetID="9" presetClass="entr" presetSubtype="0" fill="hold" nodeType="withEffect">
                                  <p:stCondLst>
                                    <p:cond delay="300"/>
                                  </p:stCondLst>
                                  <p:childTnLst>
                                    <p:set>
                                      <p:cBhvr>
                                        <p:cTn id="60" dur="1" fill="hold">
                                          <p:stCondLst>
                                            <p:cond delay="0"/>
                                          </p:stCondLst>
                                        </p:cTn>
                                        <p:tgtEl>
                                          <p:spTgt spid="9"/>
                                        </p:tgtEl>
                                        <p:attrNameLst>
                                          <p:attrName>style.visibility</p:attrName>
                                        </p:attrNameLst>
                                      </p:cBhvr>
                                      <p:to>
                                        <p:strVal val="visible"/>
                                      </p:to>
                                    </p:set>
                                    <p:animEffect transition="in" filter="dissolve">
                                      <p:cBhvr>
                                        <p:cTn id="61" dur="500"/>
                                        <p:tgtEl>
                                          <p:spTgt spid="9"/>
                                        </p:tgtEl>
                                      </p:cBhvr>
                                    </p:animEffect>
                                  </p:childTnLst>
                                </p:cTn>
                              </p:par>
                              <p:par>
                                <p:cTn id="62" presetID="9" presetClass="entr" presetSubtype="0" fill="hold" nodeType="withEffect">
                                  <p:stCondLst>
                                    <p:cond delay="600"/>
                                  </p:stCondLst>
                                  <p:childTnLst>
                                    <p:set>
                                      <p:cBhvr>
                                        <p:cTn id="63" dur="1" fill="hold">
                                          <p:stCondLst>
                                            <p:cond delay="0"/>
                                          </p:stCondLst>
                                        </p:cTn>
                                        <p:tgtEl>
                                          <p:spTgt spid="6"/>
                                        </p:tgtEl>
                                        <p:attrNameLst>
                                          <p:attrName>style.visibility</p:attrName>
                                        </p:attrNameLst>
                                      </p:cBhvr>
                                      <p:to>
                                        <p:strVal val="visible"/>
                                      </p:to>
                                    </p:set>
                                    <p:animEffect transition="in" filter="dissolve">
                                      <p:cBhvr>
                                        <p:cTn id="64" dur="500"/>
                                        <p:tgtEl>
                                          <p:spTgt spid="6"/>
                                        </p:tgtEl>
                                      </p:cBhvr>
                                    </p:animEffect>
                                  </p:childTnLst>
                                </p:cTn>
                              </p:par>
                              <p:par>
                                <p:cTn id="65" presetID="9" presetClass="entr" presetSubtype="0" fill="hold" nodeType="withEffect">
                                  <p:stCondLst>
                                    <p:cond delay="90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par>
                                <p:cTn id="68" presetID="9" presetClass="entr" presetSubtype="0" fill="hold" nodeType="withEffect">
                                  <p:stCondLst>
                                    <p:cond delay="1200"/>
                                  </p:stCondLst>
                                  <p:childTnLst>
                                    <p:set>
                                      <p:cBhvr>
                                        <p:cTn id="69" dur="1" fill="hold">
                                          <p:stCondLst>
                                            <p:cond delay="0"/>
                                          </p:stCondLst>
                                        </p:cTn>
                                        <p:tgtEl>
                                          <p:spTgt spid="3"/>
                                        </p:tgtEl>
                                        <p:attrNameLst>
                                          <p:attrName>style.visibility</p:attrName>
                                        </p:attrNameLst>
                                      </p:cBhvr>
                                      <p:to>
                                        <p:strVal val="visible"/>
                                      </p:to>
                                    </p:set>
                                    <p:animEffect transition="in" filter="dissolve">
                                      <p:cBhvr>
                                        <p:cTn id="70" dur="500"/>
                                        <p:tgtEl>
                                          <p:spTgt spid="3"/>
                                        </p:tgtEl>
                                      </p:cBhvr>
                                    </p:animEffect>
                                  </p:childTnLst>
                                </p:cTn>
                              </p:par>
                              <p:par>
                                <p:cTn id="71" presetID="9" presetClass="entr" presetSubtype="0" fill="hold" nodeType="withEffect">
                                  <p:stCondLst>
                                    <p:cond delay="150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par>
                                <p:cTn id="74" presetID="9" presetClass="entr" presetSubtype="0" fill="hold" nodeType="withEffect">
                                  <p:stCondLst>
                                    <p:cond delay="1800"/>
                                  </p:stCondLst>
                                  <p:childTnLst>
                                    <p:set>
                                      <p:cBhvr>
                                        <p:cTn id="75" dur="1" fill="hold">
                                          <p:stCondLst>
                                            <p:cond delay="0"/>
                                          </p:stCondLst>
                                        </p:cTn>
                                        <p:tgtEl>
                                          <p:spTgt spid="13"/>
                                        </p:tgtEl>
                                        <p:attrNameLst>
                                          <p:attrName>style.visibility</p:attrName>
                                        </p:attrNameLst>
                                      </p:cBhvr>
                                      <p:to>
                                        <p:strVal val="visible"/>
                                      </p:to>
                                    </p:set>
                                    <p:animEffect transition="in" filter="dissolve">
                                      <p:cBhvr>
                                        <p:cTn id="76" dur="500"/>
                                        <p:tgtEl>
                                          <p:spTgt spid="13"/>
                                        </p:tgtEl>
                                      </p:cBhvr>
                                    </p:animEffect>
                                  </p:childTnLst>
                                </p:cTn>
                              </p:par>
                              <p:par>
                                <p:cTn id="77" presetID="9" presetClass="entr" presetSubtype="0" fill="hold" nodeType="withEffect">
                                  <p:stCondLst>
                                    <p:cond delay="2100"/>
                                  </p:stCondLst>
                                  <p:childTnLst>
                                    <p:set>
                                      <p:cBhvr>
                                        <p:cTn id="78" dur="1" fill="hold">
                                          <p:stCondLst>
                                            <p:cond delay="0"/>
                                          </p:stCondLst>
                                        </p:cTn>
                                        <p:tgtEl>
                                          <p:spTgt spid="19"/>
                                        </p:tgtEl>
                                        <p:attrNameLst>
                                          <p:attrName>style.visibility</p:attrName>
                                        </p:attrNameLst>
                                      </p:cBhvr>
                                      <p:to>
                                        <p:strVal val="visible"/>
                                      </p:to>
                                    </p:set>
                                    <p:animEffect transition="in" filter="dissolve">
                                      <p:cBhvr>
                                        <p:cTn id="7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89398-481C-D344-B7E5-A5BC595D3863}"/>
              </a:ext>
            </a:extLst>
          </p:cNvPr>
          <p:cNvSpPr>
            <a:spLocks noGrp="1"/>
          </p:cNvSpPr>
          <p:nvPr>
            <p:ph type="title"/>
          </p:nvPr>
        </p:nvSpPr>
        <p:spPr>
          <a:xfrm>
            <a:off x="1393638" y="2195898"/>
            <a:ext cx="9404723" cy="1400530"/>
          </a:xfrm>
        </p:spPr>
        <p:txBody>
          <a:bodyPr/>
          <a:lstStyle/>
          <a:p>
            <a:pPr algn="ctr"/>
            <a:r>
              <a:rPr lang="en-GB" sz="5400" dirty="0">
                <a:latin typeface="Raleway Light" panose="020B0403030101060003" pitchFamily="34" charset="77"/>
              </a:rPr>
              <a:t>Merci pour </a:t>
            </a:r>
            <a:r>
              <a:rPr lang="en-GB" sz="5400" dirty="0" err="1">
                <a:latin typeface="Raleway Light" panose="020B0403030101060003" pitchFamily="34" charset="77"/>
              </a:rPr>
              <a:t>votre</a:t>
            </a:r>
            <a:endParaRPr lang="en-GB" sz="5400" dirty="0">
              <a:latin typeface="Raleway Light" panose="020B0403030101060003" pitchFamily="34" charset="77"/>
            </a:endParaRPr>
          </a:p>
        </p:txBody>
      </p:sp>
      <p:sp>
        <p:nvSpPr>
          <p:cNvPr id="5" name="Espace réservé du numéro de diapositive 4">
            <a:extLst>
              <a:ext uri="{FF2B5EF4-FFF2-40B4-BE49-F238E27FC236}">
                <a16:creationId xmlns:a16="http://schemas.microsoft.com/office/drawing/2014/main" id="{C1227189-524A-6947-9343-DE6B275E10B9}"/>
              </a:ext>
            </a:extLst>
          </p:cNvPr>
          <p:cNvSpPr>
            <a:spLocks noGrp="1"/>
          </p:cNvSpPr>
          <p:nvPr>
            <p:ph type="sldNum" sz="quarter" idx="12"/>
          </p:nvPr>
        </p:nvSpPr>
        <p:spPr/>
        <p:txBody>
          <a:bodyPr/>
          <a:lstStyle/>
          <a:p>
            <a:fld id="{D57F1E4F-1CFF-5643-939E-02111984F565}" type="slidenum">
              <a:rPr lang="en-US" smtClean="0"/>
              <a:t>15</a:t>
            </a:fld>
            <a:endParaRPr lang="en-US" dirty="0"/>
          </a:p>
        </p:txBody>
      </p:sp>
      <p:sp>
        <p:nvSpPr>
          <p:cNvPr id="6" name="Titre 1">
            <a:extLst>
              <a:ext uri="{FF2B5EF4-FFF2-40B4-BE49-F238E27FC236}">
                <a16:creationId xmlns:a16="http://schemas.microsoft.com/office/drawing/2014/main" id="{3AD3C1C5-85F0-3044-9D1E-EB09F3437B17}"/>
              </a:ext>
            </a:extLst>
          </p:cNvPr>
          <p:cNvSpPr txBox="1">
            <a:spLocks/>
          </p:cNvSpPr>
          <p:nvPr/>
        </p:nvSpPr>
        <p:spPr>
          <a:xfrm>
            <a:off x="1393638" y="3076467"/>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8000" dirty="0">
                <a:latin typeface="Raleway Medium" panose="020B0503030101060003" pitchFamily="34" charset="77"/>
              </a:rPr>
              <a:t>attention.</a:t>
            </a:r>
          </a:p>
        </p:txBody>
      </p:sp>
      <p:sp>
        <p:nvSpPr>
          <p:cNvPr id="8" name="Espace réservé du pied de page 32">
            <a:extLst>
              <a:ext uri="{FF2B5EF4-FFF2-40B4-BE49-F238E27FC236}">
                <a16:creationId xmlns:a16="http://schemas.microsoft.com/office/drawing/2014/main" id="{7F7DF01D-3CB8-8E48-95CB-231AE05CB368}"/>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spTree>
    <p:extLst>
      <p:ext uri="{BB962C8B-B14F-4D97-AF65-F5344CB8AC3E}">
        <p14:creationId xmlns:p14="http://schemas.microsoft.com/office/powerpoint/2010/main" val="3502295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anim calcmode="lin" valueType="num">
                                      <p:cBhvr>
                                        <p:cTn id="13" dur="2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2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Sommaire</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2</a:t>
            </a:fld>
            <a:endParaRPr lang="en-US" dirty="0"/>
          </a:p>
        </p:txBody>
      </p:sp>
      <p:sp>
        <p:nvSpPr>
          <p:cNvPr id="6" name="Espace réservé du contenu 2">
            <a:extLst>
              <a:ext uri="{FF2B5EF4-FFF2-40B4-BE49-F238E27FC236}">
                <a16:creationId xmlns:a16="http://schemas.microsoft.com/office/drawing/2014/main" id="{D1C5DFC3-210F-4F48-9580-077965BD5EAC}"/>
              </a:ext>
            </a:extLst>
          </p:cNvPr>
          <p:cNvSpPr>
            <a:spLocks noGrp="1"/>
          </p:cNvSpPr>
          <p:nvPr>
            <p:ph idx="1"/>
          </p:nvPr>
        </p:nvSpPr>
        <p:spPr>
          <a:xfrm>
            <a:off x="645131" y="1187117"/>
            <a:ext cx="5450870" cy="5306458"/>
          </a:xfrm>
        </p:spPr>
        <p:txBody>
          <a:bodyPr>
            <a:normAutofit fontScale="92500" lnSpcReduction="20000"/>
          </a:bodyPr>
          <a:lstStyle/>
          <a:p>
            <a:r>
              <a:rPr lang="fr-FR" dirty="0">
                <a:latin typeface="Avenir Roman" panose="02000503020000020003" pitchFamily="2" charset="0"/>
              </a:rPr>
              <a:t>Problématique</a:t>
            </a:r>
          </a:p>
          <a:p>
            <a:pPr lvl="1"/>
            <a:r>
              <a:rPr lang="fr-FR" dirty="0">
                <a:latin typeface="Avenir Roman" panose="02000503020000020003" pitchFamily="2" charset="0"/>
              </a:rPr>
              <a:t>Information Digitalisée</a:t>
            </a:r>
          </a:p>
          <a:p>
            <a:pPr lvl="1"/>
            <a:r>
              <a:rPr lang="fr-FR" dirty="0">
                <a:latin typeface="Avenir Roman" panose="02000503020000020003" pitchFamily="2" charset="0"/>
              </a:rPr>
              <a:t>Protection de l’Information Digitalisée</a:t>
            </a:r>
          </a:p>
          <a:p>
            <a:pPr lvl="0">
              <a:buClr>
                <a:srgbClr val="1E5155">
                  <a:lumMod val="40000"/>
                  <a:lumOff val="60000"/>
                </a:srgbClr>
              </a:buClr>
            </a:pPr>
            <a:r>
              <a:rPr lang="fr-FR" dirty="0">
                <a:solidFill>
                  <a:prstClr val="white"/>
                </a:solidFill>
                <a:latin typeface="Avenir Roman" panose="02000503020000020003" pitchFamily="2" charset="0"/>
              </a:rPr>
              <a:t>Législation</a:t>
            </a:r>
          </a:p>
          <a:p>
            <a:pPr lvl="1"/>
            <a:r>
              <a:rPr lang="fr-FR" dirty="0">
                <a:latin typeface="Avenir Roman" panose="02000503020000020003" pitchFamily="2" charset="0"/>
              </a:rPr>
              <a:t>En France et en Europe</a:t>
            </a:r>
          </a:p>
          <a:p>
            <a:pPr lvl="1"/>
            <a:r>
              <a:rPr lang="fr-FR" dirty="0">
                <a:latin typeface="Avenir Roman" panose="02000503020000020003" pitchFamily="2" charset="0"/>
              </a:rPr>
              <a:t>Dans le monde</a:t>
            </a:r>
          </a:p>
          <a:p>
            <a:pPr lvl="0">
              <a:buClr>
                <a:srgbClr val="1E5155">
                  <a:lumMod val="40000"/>
                  <a:lumOff val="60000"/>
                </a:srgbClr>
              </a:buClr>
            </a:pPr>
            <a:r>
              <a:rPr lang="fr-FR" dirty="0">
                <a:solidFill>
                  <a:prstClr val="white"/>
                </a:solidFill>
                <a:latin typeface="Avenir Roman" panose="02000503020000020003" pitchFamily="2" charset="0"/>
              </a:rPr>
              <a:t>Solutions mises en place</a:t>
            </a:r>
          </a:p>
          <a:p>
            <a:pPr lvl="1">
              <a:buClr>
                <a:srgbClr val="1E5155">
                  <a:lumMod val="40000"/>
                  <a:lumOff val="60000"/>
                </a:srgbClr>
              </a:buClr>
            </a:pPr>
            <a:r>
              <a:rPr lang="fr-FR" dirty="0">
                <a:solidFill>
                  <a:prstClr val="white"/>
                </a:solidFill>
                <a:latin typeface="Avenir Roman" panose="02000503020000020003" pitchFamily="2" charset="0"/>
              </a:rPr>
              <a:t>Mise en conformité</a:t>
            </a:r>
          </a:p>
          <a:p>
            <a:pPr lvl="1">
              <a:buClr>
                <a:srgbClr val="1E5155">
                  <a:lumMod val="40000"/>
                  <a:lumOff val="60000"/>
                </a:srgbClr>
              </a:buClr>
            </a:pPr>
            <a:r>
              <a:rPr lang="fr-FR" dirty="0">
                <a:solidFill>
                  <a:prstClr val="white"/>
                </a:solidFill>
                <a:latin typeface="Avenir Roman" panose="02000503020000020003" pitchFamily="2" charset="0"/>
              </a:rPr>
              <a:t>AIPD</a:t>
            </a:r>
          </a:p>
          <a:p>
            <a:pPr lvl="1">
              <a:buClr>
                <a:srgbClr val="1E5155">
                  <a:lumMod val="40000"/>
                  <a:lumOff val="60000"/>
                </a:srgbClr>
              </a:buClr>
            </a:pPr>
            <a:r>
              <a:rPr lang="fr-FR" dirty="0">
                <a:solidFill>
                  <a:prstClr val="white"/>
                </a:solidFill>
                <a:latin typeface="Avenir Roman" panose="02000503020000020003" pitchFamily="2" charset="0"/>
              </a:rPr>
              <a:t>Privacy by Design et Privacy by Default</a:t>
            </a:r>
          </a:p>
          <a:p>
            <a:pPr lvl="0">
              <a:buClr>
                <a:srgbClr val="1E5155">
                  <a:lumMod val="40000"/>
                  <a:lumOff val="60000"/>
                </a:srgbClr>
              </a:buClr>
            </a:pPr>
            <a:r>
              <a:rPr lang="fr-FR" dirty="0">
                <a:solidFill>
                  <a:prstClr val="white"/>
                </a:solidFill>
                <a:latin typeface="Avenir Roman" panose="02000503020000020003" pitchFamily="2" charset="0"/>
              </a:rPr>
              <a:t>Open Data</a:t>
            </a:r>
          </a:p>
          <a:p>
            <a:pPr lvl="0">
              <a:buClr>
                <a:srgbClr val="1E5155">
                  <a:lumMod val="40000"/>
                  <a:lumOff val="60000"/>
                </a:srgbClr>
              </a:buClr>
            </a:pPr>
            <a:r>
              <a:rPr lang="fr-FR" dirty="0">
                <a:solidFill>
                  <a:prstClr val="white"/>
                </a:solidFill>
                <a:latin typeface="Avenir Roman" panose="02000503020000020003" pitchFamily="2" charset="0"/>
              </a:rPr>
              <a:t>Limites</a:t>
            </a:r>
          </a:p>
          <a:p>
            <a:pPr lvl="1">
              <a:buClr>
                <a:srgbClr val="1E5155">
                  <a:lumMod val="40000"/>
                  <a:lumOff val="60000"/>
                </a:srgbClr>
              </a:buClr>
            </a:pPr>
            <a:r>
              <a:rPr lang="fr-FR" dirty="0">
                <a:solidFill>
                  <a:prstClr val="white"/>
                </a:solidFill>
                <a:latin typeface="Avenir Roman" panose="02000503020000020003" pitchFamily="2" charset="0"/>
              </a:rPr>
              <a:t>Violation de données</a:t>
            </a:r>
          </a:p>
          <a:p>
            <a:pPr lvl="1">
              <a:buClr>
                <a:srgbClr val="1E5155">
                  <a:lumMod val="40000"/>
                  <a:lumOff val="60000"/>
                </a:srgbClr>
              </a:buClr>
            </a:pPr>
            <a:r>
              <a:rPr lang="fr-FR" dirty="0">
                <a:solidFill>
                  <a:prstClr val="white"/>
                </a:solidFill>
                <a:latin typeface="Avenir Roman" panose="02000503020000020003" pitchFamily="2" charset="0"/>
              </a:rPr>
              <a:t>Enjeux de souveraineté</a:t>
            </a:r>
          </a:p>
          <a:p>
            <a:pPr lvl="0">
              <a:buClr>
                <a:srgbClr val="1E5155">
                  <a:lumMod val="40000"/>
                  <a:lumOff val="60000"/>
                </a:srgbClr>
              </a:buClr>
            </a:pPr>
            <a:r>
              <a:rPr lang="fr-FR" dirty="0">
                <a:solidFill>
                  <a:prstClr val="white"/>
                </a:solidFill>
                <a:latin typeface="Avenir Roman" panose="02000503020000020003" pitchFamily="2" charset="0"/>
              </a:rPr>
              <a:t>Conclusion</a:t>
            </a:r>
          </a:p>
          <a:p>
            <a:pPr marL="457200" lvl="1" indent="0">
              <a:buNone/>
            </a:pPr>
            <a:endParaRPr lang="fr-FR" dirty="0">
              <a:latin typeface="Avenir Roman" panose="02000503020000020003" pitchFamily="2" charset="0"/>
            </a:endParaRPr>
          </a:p>
          <a:p>
            <a:pPr lvl="1"/>
            <a:endParaRPr lang="fr-FR" dirty="0">
              <a:latin typeface="Avenir Roman" panose="02000503020000020003" pitchFamily="2" charset="0"/>
            </a:endParaRPr>
          </a:p>
          <a:p>
            <a:endParaRPr lang="fr-FR" dirty="0">
              <a:latin typeface="Avenir Roman" panose="02000503020000020003" pitchFamily="2" charset="0"/>
            </a:endParaRPr>
          </a:p>
          <a:p>
            <a:endParaRPr lang="fr-FR" dirty="0">
              <a:latin typeface="Avenir Roman" panose="02000503020000020003" pitchFamily="2" charset="0"/>
            </a:endParaRPr>
          </a:p>
          <a:p>
            <a:pPr marL="800100" lvl="1" indent="-342900">
              <a:buFont typeface="+mj-lt"/>
              <a:buAutoNum type="arabicPeriod"/>
            </a:pPr>
            <a:endParaRPr lang="fr-FR" dirty="0">
              <a:latin typeface="Avenir Roman" panose="02000503020000020003" pitchFamily="2" charset="0"/>
            </a:endParaRPr>
          </a:p>
          <a:p>
            <a:pPr marL="800100" lvl="1" indent="-342900">
              <a:buFont typeface="+mj-lt"/>
              <a:buAutoNum type="arabicPeriod"/>
            </a:pPr>
            <a:endParaRPr lang="fr-FR" dirty="0">
              <a:latin typeface="Avenir Roman" panose="02000503020000020003" pitchFamily="2" charset="0"/>
            </a:endParaRPr>
          </a:p>
          <a:p>
            <a:pPr lvl="1"/>
            <a:endParaRPr lang="fr-FR" dirty="0">
              <a:latin typeface="Avenir Roman" panose="02000503020000020003" pitchFamily="2" charset="0"/>
            </a:endParaRPr>
          </a:p>
        </p:txBody>
      </p:sp>
      <p:cxnSp>
        <p:nvCxnSpPr>
          <p:cNvPr id="8" name="Connecteur droit 7">
            <a:extLst>
              <a:ext uri="{FF2B5EF4-FFF2-40B4-BE49-F238E27FC236}">
                <a16:creationId xmlns:a16="http://schemas.microsoft.com/office/drawing/2014/main" id="{96AF3AE8-18F9-3B4C-A1E1-E73282A0983F}"/>
              </a:ext>
            </a:extLst>
          </p:cNvPr>
          <p:cNvCxnSpPr>
            <a:cxnSpLocks/>
          </p:cNvCxnSpPr>
          <p:nvPr/>
        </p:nvCxnSpPr>
        <p:spPr>
          <a:xfrm>
            <a:off x="465222" y="1187117"/>
            <a:ext cx="0" cy="5124036"/>
          </a:xfrm>
          <a:prstGeom prst="line">
            <a:avLst/>
          </a:prstGeom>
          <a:ln w="38100">
            <a:solidFill>
              <a:schemeClr val="tx1"/>
            </a:solidFill>
            <a:headEnd type="ova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Espace réservé du pied de page 32">
            <a:extLst>
              <a:ext uri="{FF2B5EF4-FFF2-40B4-BE49-F238E27FC236}">
                <a16:creationId xmlns:a16="http://schemas.microsoft.com/office/drawing/2014/main" id="{507BC5C8-95E2-3B4F-8C8C-73D378B92084}"/>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pic>
        <p:nvPicPr>
          <p:cNvPr id="4" name="Image 3">
            <a:extLst>
              <a:ext uri="{FF2B5EF4-FFF2-40B4-BE49-F238E27FC236}">
                <a16:creationId xmlns:a16="http://schemas.microsoft.com/office/drawing/2014/main" id="{41537C66-74E3-8E4E-9989-F94A3195A49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468523" y="1499413"/>
            <a:ext cx="3722216" cy="4243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241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1000"/>
                                        <p:tgtEl>
                                          <p:spTgt spid="6">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10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1000"/>
                                        <p:tgtEl>
                                          <p:spTgt spid="6">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1000"/>
                                        <p:tgtEl>
                                          <p:spTgt spid="6">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1000"/>
                                        <p:tgtEl>
                                          <p:spTgt spid="6">
                                            <p:txEl>
                                              <p:pRg st="12" end="12"/>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1000"/>
                                        <p:tgtEl>
                                          <p:spTgt spid="6">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animEffect transition="in" filter="fade">
                                      <p:cBhvr>
                                        <p:cTn id="63" dur="10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Problématique</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3</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Information Digitalisée</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pic>
        <p:nvPicPr>
          <p:cNvPr id="4" name="Image 3">
            <a:extLst>
              <a:ext uri="{FF2B5EF4-FFF2-40B4-BE49-F238E27FC236}">
                <a16:creationId xmlns:a16="http://schemas.microsoft.com/office/drawing/2014/main" id="{1845C008-48B6-CC4B-AB52-0D267415BF2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49570" y="1402079"/>
            <a:ext cx="3441169" cy="4486807"/>
          </a:xfrm>
          <a:prstGeom prst="rect">
            <a:avLst/>
          </a:prstGeom>
          <a:ln>
            <a:noFill/>
          </a:ln>
          <a:effectLst>
            <a:outerShdw blurRad="292100" dist="139700" dir="2700000" algn="tl" rotWithShape="0">
              <a:srgbClr val="333333">
                <a:alpha val="65000"/>
              </a:srgbClr>
            </a:outerShdw>
          </a:effectLst>
        </p:spPr>
      </p:pic>
      <p:sp>
        <p:nvSpPr>
          <p:cNvPr id="8" name="Espace réservé du contenu 2">
            <a:extLst>
              <a:ext uri="{FF2B5EF4-FFF2-40B4-BE49-F238E27FC236}">
                <a16:creationId xmlns:a16="http://schemas.microsoft.com/office/drawing/2014/main" id="{203B6579-BF64-7144-88A9-AD69D5B7310C}"/>
              </a:ext>
            </a:extLst>
          </p:cNvPr>
          <p:cNvSpPr>
            <a:spLocks noGrp="1"/>
          </p:cNvSpPr>
          <p:nvPr>
            <p:ph idx="1"/>
          </p:nvPr>
        </p:nvSpPr>
        <p:spPr>
          <a:xfrm>
            <a:off x="645130" y="1402079"/>
            <a:ext cx="7054117" cy="5091495"/>
          </a:xfrm>
        </p:spPr>
        <p:txBody>
          <a:bodyPr>
            <a:normAutofit fontScale="85000" lnSpcReduction="10000"/>
          </a:bodyPr>
          <a:lstStyle/>
          <a:p>
            <a:r>
              <a:rPr lang="fr-FR" sz="1800" dirty="0">
                <a:latin typeface="Avenir Roman" panose="02000503020000020003" pitchFamily="2" charset="0"/>
              </a:rPr>
              <a:t>Information digitalisée</a:t>
            </a:r>
          </a:p>
          <a:p>
            <a:pPr lvl="1"/>
            <a:r>
              <a:rPr lang="fr-FR" sz="1600" dirty="0">
                <a:latin typeface="Avenir Roman" panose="02000503020000020003" pitchFamily="2" charset="0"/>
              </a:rPr>
              <a:t>Sous forme numérique et électronique stockée, manipulée et affichée par des outils informatiques </a:t>
            </a:r>
          </a:p>
          <a:p>
            <a:pPr lvl="1"/>
            <a:r>
              <a:rPr lang="fr-FR" sz="1600" dirty="0">
                <a:latin typeface="Avenir Roman" panose="02000503020000020003" pitchFamily="2" charset="0"/>
              </a:rPr>
              <a:t>Vise à capturer des éléments du monde physique à des fins technologiques</a:t>
            </a:r>
          </a:p>
          <a:p>
            <a:pPr lvl="1"/>
            <a:endParaRPr lang="fr-FR" sz="1600" dirty="0">
              <a:latin typeface="Avenir Roman" panose="02000503020000020003" pitchFamily="2" charset="0"/>
            </a:endParaRPr>
          </a:p>
          <a:p>
            <a:r>
              <a:rPr lang="fr-FR" sz="1800" dirty="0">
                <a:latin typeface="Avenir Roman" panose="02000503020000020003" pitchFamily="2" charset="0"/>
              </a:rPr>
              <a:t>Donnée à caractère personnel</a:t>
            </a:r>
          </a:p>
          <a:p>
            <a:pPr lvl="1"/>
            <a:r>
              <a:rPr lang="fr-FR" sz="1600" dirty="0">
                <a:latin typeface="Avenir Roman" panose="02000503020000020003" pitchFamily="2" charset="0"/>
              </a:rPr>
              <a:t>Se rapportant à une </a:t>
            </a:r>
            <a:r>
              <a:rPr lang="fr-FR" sz="1600" b="1" dirty="0">
                <a:latin typeface="Avenir Roman" panose="02000503020000020003" pitchFamily="2" charset="0"/>
              </a:rPr>
              <a:t>personne physique identifiée ou identifiable directement ou indirectement</a:t>
            </a:r>
            <a:r>
              <a:rPr lang="fr-FR" sz="1600" dirty="0">
                <a:latin typeface="Avenir Roman" panose="02000503020000020003" pitchFamily="2" charset="0"/>
              </a:rPr>
              <a:t>, ...</a:t>
            </a:r>
          </a:p>
          <a:p>
            <a:pPr lvl="1"/>
            <a:r>
              <a:rPr lang="fr-FR" sz="1600" dirty="0">
                <a:latin typeface="Avenir Roman" panose="02000503020000020003" pitchFamily="2" charset="0"/>
              </a:rPr>
              <a:t>... qui doit en conserver la maîtrise</a:t>
            </a:r>
          </a:p>
          <a:p>
            <a:endParaRPr lang="fr-FR" sz="1800" dirty="0">
              <a:latin typeface="Avenir Roman" panose="02000503020000020003" pitchFamily="2" charset="0"/>
            </a:endParaRPr>
          </a:p>
          <a:p>
            <a:r>
              <a:rPr lang="fr-FR" sz="1800" dirty="0">
                <a:latin typeface="Avenir Roman" panose="02000503020000020003" pitchFamily="2" charset="0"/>
              </a:rPr>
              <a:t>En 2020 : 40 000 milliards de Go de données</a:t>
            </a:r>
          </a:p>
          <a:p>
            <a:pPr lvl="1"/>
            <a:r>
              <a:rPr lang="fr-FR" sz="1600" dirty="0">
                <a:latin typeface="Avenir Roman" panose="02000503020000020003" pitchFamily="2" charset="0"/>
              </a:rPr>
              <a:t>90% des données actuelles créées ces deux dernières années</a:t>
            </a:r>
          </a:p>
          <a:p>
            <a:pPr lvl="1"/>
            <a:r>
              <a:rPr lang="fr-FR" sz="1600" dirty="0">
                <a:latin typeface="Avenir Roman" panose="02000503020000020003" pitchFamily="2" charset="0"/>
              </a:rPr>
              <a:t>1.7 Mo/internautes générés chaque seconde</a:t>
            </a:r>
          </a:p>
          <a:p>
            <a:endParaRPr lang="fr-FR" sz="1800" dirty="0">
              <a:latin typeface="Avenir Roman" panose="02000503020000020003" pitchFamily="2" charset="0"/>
            </a:endParaRPr>
          </a:p>
          <a:p>
            <a:r>
              <a:rPr lang="fr-FR" sz="1800" b="1" dirty="0">
                <a:latin typeface="Avenir Roman" panose="02000503020000020003" pitchFamily="2" charset="0"/>
              </a:rPr>
              <a:t>Comment garantir à une personne la maîtrise de ses données personnelles ? </a:t>
            </a:r>
            <a:br>
              <a:rPr lang="fr-FR" sz="1800" b="1" dirty="0">
                <a:latin typeface="Avenir Roman" panose="02000503020000020003" pitchFamily="2" charset="0"/>
              </a:rPr>
            </a:br>
            <a:endParaRPr lang="fr-FR" sz="1800" b="1" dirty="0">
              <a:latin typeface="Avenir Roman" panose="02000503020000020003" pitchFamily="2" charset="0"/>
            </a:endParaRPr>
          </a:p>
          <a:p>
            <a:pPr lvl="1"/>
            <a:endParaRPr lang="fr-FR" sz="1600" dirty="0">
              <a:latin typeface="Avenir Roman" panose="02000503020000020003" pitchFamily="2" charset="0"/>
            </a:endParaRPr>
          </a:p>
        </p:txBody>
      </p:sp>
      <p:sp>
        <p:nvSpPr>
          <p:cNvPr id="10" name="Rectangle 9">
            <a:extLst>
              <a:ext uri="{FF2B5EF4-FFF2-40B4-BE49-F238E27FC236}">
                <a16:creationId xmlns:a16="http://schemas.microsoft.com/office/drawing/2014/main" id="{8AE84D3D-0DF3-7342-9380-2822141F4116}"/>
              </a:ext>
            </a:extLst>
          </p:cNvPr>
          <p:cNvSpPr/>
          <p:nvPr/>
        </p:nvSpPr>
        <p:spPr>
          <a:xfrm>
            <a:off x="7302977" y="5901885"/>
            <a:ext cx="4243893" cy="276999"/>
          </a:xfrm>
          <a:prstGeom prst="rect">
            <a:avLst/>
          </a:prstGeom>
        </p:spPr>
        <p:txBody>
          <a:bodyPr wrap="square">
            <a:spAutoFit/>
          </a:bodyPr>
          <a:lstStyle/>
          <a:p>
            <a:pPr algn="ctr"/>
            <a:r>
              <a:rPr lang="en" sz="1200" u="sng" dirty="0">
                <a:latin typeface="Avenir Roman" panose="02000503020000020003" pitchFamily="2" charset="0"/>
              </a:rPr>
              <a:t>Source</a:t>
            </a:r>
            <a:r>
              <a:rPr lang="en" sz="1200" dirty="0">
                <a:latin typeface="Avenir Roman" panose="02000503020000020003" pitchFamily="2" charset="0"/>
              </a:rPr>
              <a:t>: </a:t>
            </a:r>
            <a:r>
              <a:rPr lang="fr-FR" sz="1200" dirty="0">
                <a:latin typeface="Avenir Roman" panose="02000503020000020003" pitchFamily="2" charset="0"/>
              </a:rPr>
              <a:t>DOMO, Data Never </a:t>
            </a:r>
            <a:r>
              <a:rPr lang="fr-FR" sz="1200" dirty="0" err="1">
                <a:latin typeface="Avenir Roman" panose="02000503020000020003" pitchFamily="2" charset="0"/>
              </a:rPr>
              <a:t>Sleeps</a:t>
            </a:r>
            <a:r>
              <a:rPr lang="fr-FR" sz="1200" dirty="0">
                <a:latin typeface="Avenir Roman" panose="02000503020000020003" pitchFamily="2" charset="0"/>
              </a:rPr>
              <a:t> 7.0 (2019)</a:t>
            </a:r>
          </a:p>
        </p:txBody>
      </p:sp>
    </p:spTree>
    <p:extLst>
      <p:ext uri="{BB962C8B-B14F-4D97-AF65-F5344CB8AC3E}">
        <p14:creationId xmlns:p14="http://schemas.microsoft.com/office/powerpoint/2010/main" val="46684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fade">
                                      <p:cBhvr>
                                        <p:cTn id="20" dur="500"/>
                                        <p:tgtEl>
                                          <p:spTgt spid="8">
                                            <p:txEl>
                                              <p:pRg st="4" end="4"/>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fade">
                                      <p:cBhvr>
                                        <p:cTn id="33" dur="500"/>
                                        <p:tgtEl>
                                          <p:spTgt spid="8">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dissolve">
                                      <p:cBhvr>
                                        <p:cTn id="36" dur="500"/>
                                        <p:tgtEl>
                                          <p:spTgt spid="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fade">
                                      <p:cBhvr>
                                        <p:cTn id="43" dur="500"/>
                                        <p:tgtEl>
                                          <p:spTgt spid="8">
                                            <p:txEl>
                                              <p:pRg st="9" end="9"/>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animEffect transition="in" filter="fade">
                                      <p:cBhvr>
                                        <p:cTn id="47" dur="500"/>
                                        <p:tgtEl>
                                          <p:spTgt spid="8">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Problématique</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4</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Protection de l’Information Digitalisée</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sp>
        <p:nvSpPr>
          <p:cNvPr id="20" name="Espace réservé du contenu 2">
            <a:extLst>
              <a:ext uri="{FF2B5EF4-FFF2-40B4-BE49-F238E27FC236}">
                <a16:creationId xmlns:a16="http://schemas.microsoft.com/office/drawing/2014/main" id="{AD5DF5E0-DDB3-6A4E-B1C5-91B10C6D4E4B}"/>
              </a:ext>
            </a:extLst>
          </p:cNvPr>
          <p:cNvSpPr>
            <a:spLocks noGrp="1"/>
          </p:cNvSpPr>
          <p:nvPr>
            <p:ph idx="1"/>
          </p:nvPr>
        </p:nvSpPr>
        <p:spPr>
          <a:xfrm>
            <a:off x="645131" y="1555170"/>
            <a:ext cx="5912156" cy="5091495"/>
          </a:xfrm>
        </p:spPr>
        <p:txBody>
          <a:bodyPr>
            <a:normAutofit/>
          </a:bodyPr>
          <a:lstStyle/>
          <a:p>
            <a:r>
              <a:rPr lang="fr-FR" sz="1600" dirty="0">
                <a:latin typeface="Avenir Roman" panose="02000503020000020003" pitchFamily="2" charset="0"/>
              </a:rPr>
              <a:t>4.1 Mds d’enregistrements de données compromis (2019)</a:t>
            </a:r>
          </a:p>
          <a:p>
            <a:r>
              <a:rPr lang="fr-FR" sz="1600" dirty="0">
                <a:latin typeface="Avenir Roman" panose="02000503020000020003" pitchFamily="2" charset="0"/>
              </a:rPr>
              <a:t>Un vol d’identité toutes les 2 secondes dans le monde</a:t>
            </a:r>
          </a:p>
          <a:p>
            <a:r>
              <a:rPr lang="fr-FR" sz="1600" b="1" dirty="0">
                <a:latin typeface="Avenir Roman" panose="02000503020000020003" pitchFamily="2" charset="0"/>
              </a:rPr>
              <a:t>Les moyens mis en œuvre suffisent-ils à garantir la protection des données ? </a:t>
            </a:r>
          </a:p>
          <a:p>
            <a:pPr lvl="1"/>
            <a:endParaRPr lang="fr-FR" sz="1600" dirty="0">
              <a:latin typeface="Avenir Roman" panose="02000503020000020003" pitchFamily="2" charset="0"/>
            </a:endParaRPr>
          </a:p>
          <a:p>
            <a:r>
              <a:rPr lang="fr-FR" sz="1600" dirty="0">
                <a:latin typeface="Avenir Roman" panose="02000503020000020003" pitchFamily="2" charset="0"/>
              </a:rPr>
              <a:t>+12% d’infections d’entreprises (2018)</a:t>
            </a:r>
          </a:p>
          <a:p>
            <a:pPr lvl="1"/>
            <a:r>
              <a:rPr lang="fr-FR" sz="1600" dirty="0">
                <a:latin typeface="Avenir Roman" panose="02000503020000020003" pitchFamily="2" charset="0"/>
              </a:rPr>
              <a:t>+11% des failles de sécurité (depuis 2017)</a:t>
            </a:r>
          </a:p>
          <a:p>
            <a:pPr lvl="1"/>
            <a:r>
              <a:rPr lang="fr-FR" sz="1600" dirty="0">
                <a:latin typeface="Avenir Roman" panose="02000503020000020003" pitchFamily="2" charset="0"/>
              </a:rPr>
              <a:t>+64% des failles de sécurité (depuis 2014)</a:t>
            </a:r>
          </a:p>
          <a:p>
            <a:pPr lvl="1"/>
            <a:r>
              <a:rPr lang="fr-FR" sz="1600" dirty="0">
                <a:latin typeface="Avenir Roman" panose="02000503020000020003" pitchFamily="2" charset="0"/>
              </a:rPr>
              <a:t>Secteurs de la santé et de la finance les plus impactés</a:t>
            </a:r>
            <a:endParaRPr lang="fr-FR" sz="1800" dirty="0">
              <a:latin typeface="Avenir Roman" panose="02000503020000020003" pitchFamily="2" charset="0"/>
            </a:endParaRPr>
          </a:p>
          <a:p>
            <a:r>
              <a:rPr lang="fr-FR" sz="1600" b="1" dirty="0">
                <a:latin typeface="Avenir Roman" panose="02000503020000020003" pitchFamily="2" charset="0"/>
              </a:rPr>
              <a:t>Quels sont les enjeux pour les entreprises, et comment sont-elles impactées dans leurs pratiques ?</a:t>
            </a:r>
            <a:br>
              <a:rPr lang="fr-FR" sz="1600" b="1" dirty="0">
                <a:latin typeface="Avenir Roman" panose="02000503020000020003" pitchFamily="2" charset="0"/>
              </a:rPr>
            </a:br>
            <a:endParaRPr lang="fr-FR" sz="1600" b="1" dirty="0">
              <a:latin typeface="Avenir Roman" panose="02000503020000020003" pitchFamily="2" charset="0"/>
            </a:endParaRPr>
          </a:p>
          <a:p>
            <a:pPr lvl="1"/>
            <a:endParaRPr lang="fr-FR" sz="1600" dirty="0">
              <a:latin typeface="Avenir Roman" panose="02000503020000020003" pitchFamily="2" charset="0"/>
            </a:endParaRPr>
          </a:p>
        </p:txBody>
      </p:sp>
      <p:pic>
        <p:nvPicPr>
          <p:cNvPr id="4" name="Image 3">
            <a:extLst>
              <a:ext uri="{FF2B5EF4-FFF2-40B4-BE49-F238E27FC236}">
                <a16:creationId xmlns:a16="http://schemas.microsoft.com/office/drawing/2014/main" id="{A5B95CE9-56FE-454E-83E4-8CB1E95BE4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557287" y="1572437"/>
            <a:ext cx="4730434" cy="4049203"/>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083BAD59-40D1-F34C-B67B-5F7FDC8FC59F}"/>
              </a:ext>
            </a:extLst>
          </p:cNvPr>
          <p:cNvSpPr/>
          <p:nvPr/>
        </p:nvSpPr>
        <p:spPr>
          <a:xfrm>
            <a:off x="6800557" y="5653498"/>
            <a:ext cx="4243893" cy="276999"/>
          </a:xfrm>
          <a:prstGeom prst="rect">
            <a:avLst/>
          </a:prstGeom>
        </p:spPr>
        <p:txBody>
          <a:bodyPr wrap="square">
            <a:spAutoFit/>
          </a:bodyPr>
          <a:lstStyle/>
          <a:p>
            <a:pPr algn="ctr"/>
            <a:r>
              <a:rPr lang="en" sz="1200" u="sng" dirty="0">
                <a:latin typeface="Avenir Roman" panose="02000503020000020003" pitchFamily="2" charset="0"/>
              </a:rPr>
              <a:t>Source</a:t>
            </a:r>
            <a:r>
              <a:rPr lang="en" sz="1200" dirty="0">
                <a:latin typeface="Avenir Roman" panose="02000503020000020003" pitchFamily="2" charset="0"/>
              </a:rPr>
              <a:t>: </a:t>
            </a:r>
            <a:r>
              <a:rPr lang="fr-FR" sz="1200" dirty="0" err="1">
                <a:latin typeface="Avenir Roman" panose="02000503020000020003" pitchFamily="2" charset="0"/>
              </a:rPr>
              <a:t>Gemalto</a:t>
            </a:r>
            <a:r>
              <a:rPr lang="fr-FR" sz="1200" dirty="0">
                <a:latin typeface="Avenir Roman" panose="02000503020000020003" pitchFamily="2" charset="0"/>
              </a:rPr>
              <a:t>, The reality of data </a:t>
            </a:r>
            <a:r>
              <a:rPr lang="fr-FR" sz="1200" dirty="0" err="1">
                <a:latin typeface="Avenir Roman" panose="02000503020000020003" pitchFamily="2" charset="0"/>
              </a:rPr>
              <a:t>breaches</a:t>
            </a:r>
            <a:r>
              <a:rPr lang="fr-FR" sz="1200" dirty="0">
                <a:latin typeface="Avenir Roman" panose="02000503020000020003" pitchFamily="2" charset="0"/>
              </a:rPr>
              <a:t> (2018)</a:t>
            </a:r>
          </a:p>
        </p:txBody>
      </p:sp>
    </p:spTree>
    <p:extLst>
      <p:ext uri="{BB962C8B-B14F-4D97-AF65-F5344CB8AC3E}">
        <p14:creationId xmlns:p14="http://schemas.microsoft.com/office/powerpoint/2010/main" val="288961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animEffect transition="in" filter="fade">
                                      <p:cBhvr>
                                        <p:cTn id="23" dur="500"/>
                                        <p:tgtEl>
                                          <p:spTgt spid="2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xEl>
                                              <p:pRg st="4" end="4"/>
                                            </p:txEl>
                                          </p:spTgt>
                                        </p:tgtEl>
                                        <p:attrNameLst>
                                          <p:attrName>style.visibility</p:attrName>
                                        </p:attrNameLst>
                                      </p:cBhvr>
                                      <p:to>
                                        <p:strVal val="visible"/>
                                      </p:to>
                                    </p:set>
                                    <p:animEffect transition="in" filter="fade">
                                      <p:cBhvr>
                                        <p:cTn id="28" dur="500"/>
                                        <p:tgtEl>
                                          <p:spTgt spid="20">
                                            <p:txEl>
                                              <p:pRg st="4" end="4"/>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20">
                                            <p:txEl>
                                              <p:pRg st="5" end="5"/>
                                            </p:txEl>
                                          </p:spTgt>
                                        </p:tgtEl>
                                        <p:attrNameLst>
                                          <p:attrName>style.visibility</p:attrName>
                                        </p:attrNameLst>
                                      </p:cBhvr>
                                      <p:to>
                                        <p:strVal val="visible"/>
                                      </p:to>
                                    </p:set>
                                    <p:animEffect transition="in" filter="fade">
                                      <p:cBhvr>
                                        <p:cTn id="32" dur="500"/>
                                        <p:tgtEl>
                                          <p:spTgt spid="20">
                                            <p:txEl>
                                              <p:pRg st="5" end="5"/>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0">
                                            <p:txEl>
                                              <p:pRg st="6" end="6"/>
                                            </p:txEl>
                                          </p:spTgt>
                                        </p:tgtEl>
                                        <p:attrNameLst>
                                          <p:attrName>style.visibility</p:attrName>
                                        </p:attrNameLst>
                                      </p:cBhvr>
                                      <p:to>
                                        <p:strVal val="visible"/>
                                      </p:to>
                                    </p:set>
                                    <p:animEffect transition="in" filter="fade">
                                      <p:cBhvr>
                                        <p:cTn id="36" dur="500"/>
                                        <p:tgtEl>
                                          <p:spTgt spid="20">
                                            <p:txEl>
                                              <p:pRg st="6" end="6"/>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0">
                                            <p:txEl>
                                              <p:pRg st="7" end="7"/>
                                            </p:txEl>
                                          </p:spTgt>
                                        </p:tgtEl>
                                        <p:attrNameLst>
                                          <p:attrName>style.visibility</p:attrName>
                                        </p:attrNameLst>
                                      </p:cBhvr>
                                      <p:to>
                                        <p:strVal val="visible"/>
                                      </p:to>
                                    </p:set>
                                    <p:animEffect transition="in" filter="fade">
                                      <p:cBhvr>
                                        <p:cTn id="40" dur="500"/>
                                        <p:tgtEl>
                                          <p:spTgt spid="20">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0">
                                            <p:txEl>
                                              <p:pRg st="8" end="8"/>
                                            </p:txEl>
                                          </p:spTgt>
                                        </p:tgtEl>
                                        <p:attrNameLst>
                                          <p:attrName>style.visibility</p:attrName>
                                        </p:attrNameLst>
                                      </p:cBhvr>
                                      <p:to>
                                        <p:strVal val="visible"/>
                                      </p:to>
                                    </p:set>
                                    <p:animEffect transition="in" filter="fade">
                                      <p:cBhvr>
                                        <p:cTn id="45"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Législation</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5</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En France et en Europe</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cxnSp>
        <p:nvCxnSpPr>
          <p:cNvPr id="6" name="Connecteur droit avec flèche 5">
            <a:extLst>
              <a:ext uri="{FF2B5EF4-FFF2-40B4-BE49-F238E27FC236}">
                <a16:creationId xmlns:a16="http://schemas.microsoft.com/office/drawing/2014/main" id="{619F8060-A6AA-634B-8BDA-B7A8744C8397}"/>
              </a:ext>
            </a:extLst>
          </p:cNvPr>
          <p:cNvCxnSpPr/>
          <p:nvPr/>
        </p:nvCxnSpPr>
        <p:spPr>
          <a:xfrm>
            <a:off x="315310" y="3547241"/>
            <a:ext cx="11351173" cy="0"/>
          </a:xfrm>
          <a:prstGeom prst="straightConnector1">
            <a:avLst/>
          </a:prstGeom>
          <a:ln w="635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4FCDBD64-CDF0-3540-BF62-639C931B722C}"/>
              </a:ext>
            </a:extLst>
          </p:cNvPr>
          <p:cNvCxnSpPr>
            <a:cxnSpLocks/>
          </p:cNvCxnSpPr>
          <p:nvPr/>
        </p:nvCxnSpPr>
        <p:spPr>
          <a:xfrm flipH="1">
            <a:off x="593317" y="3547240"/>
            <a:ext cx="0" cy="1179918"/>
          </a:xfrm>
          <a:prstGeom prst="line">
            <a:avLst/>
          </a:prstGeom>
          <a:ln w="25400">
            <a:solidFill>
              <a:schemeClr val="tx1"/>
            </a:solidFill>
            <a:head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8B13A39A-5E04-3B4F-A724-648D30CEA30C}"/>
              </a:ext>
            </a:extLst>
          </p:cNvPr>
          <p:cNvSpPr txBox="1"/>
          <p:nvPr/>
        </p:nvSpPr>
        <p:spPr>
          <a:xfrm>
            <a:off x="205495" y="3181717"/>
            <a:ext cx="646331" cy="338554"/>
          </a:xfrm>
          <a:prstGeom prst="rect">
            <a:avLst/>
          </a:prstGeom>
          <a:noFill/>
        </p:spPr>
        <p:txBody>
          <a:bodyPr wrap="none" rtlCol="0">
            <a:spAutoFit/>
          </a:bodyPr>
          <a:lstStyle/>
          <a:p>
            <a:r>
              <a:rPr lang="fr-FR" sz="1600" b="1" dirty="0"/>
              <a:t>1973</a:t>
            </a:r>
          </a:p>
        </p:txBody>
      </p:sp>
      <p:sp>
        <p:nvSpPr>
          <p:cNvPr id="11" name="ZoneTexte 10">
            <a:extLst>
              <a:ext uri="{FF2B5EF4-FFF2-40B4-BE49-F238E27FC236}">
                <a16:creationId xmlns:a16="http://schemas.microsoft.com/office/drawing/2014/main" id="{19BF54CB-585E-B54F-9FA2-4E5AFA0D76F3}"/>
              </a:ext>
            </a:extLst>
          </p:cNvPr>
          <p:cNvSpPr txBox="1"/>
          <p:nvPr/>
        </p:nvSpPr>
        <p:spPr>
          <a:xfrm>
            <a:off x="1109754" y="3553815"/>
            <a:ext cx="646331" cy="338554"/>
          </a:xfrm>
          <a:prstGeom prst="rect">
            <a:avLst/>
          </a:prstGeom>
          <a:noFill/>
        </p:spPr>
        <p:txBody>
          <a:bodyPr wrap="none" rtlCol="0">
            <a:spAutoFit/>
          </a:bodyPr>
          <a:lstStyle/>
          <a:p>
            <a:r>
              <a:rPr lang="fr-FR" sz="1600" b="1" dirty="0"/>
              <a:t>1974</a:t>
            </a:r>
          </a:p>
        </p:txBody>
      </p:sp>
      <p:sp>
        <p:nvSpPr>
          <p:cNvPr id="13" name="ZoneTexte 12">
            <a:extLst>
              <a:ext uri="{FF2B5EF4-FFF2-40B4-BE49-F238E27FC236}">
                <a16:creationId xmlns:a16="http://schemas.microsoft.com/office/drawing/2014/main" id="{192CDB4D-4FC0-8449-85DE-C7D489AEF901}"/>
              </a:ext>
            </a:extLst>
          </p:cNvPr>
          <p:cNvSpPr txBox="1"/>
          <p:nvPr/>
        </p:nvSpPr>
        <p:spPr>
          <a:xfrm>
            <a:off x="2815785" y="3193877"/>
            <a:ext cx="646331" cy="338554"/>
          </a:xfrm>
          <a:prstGeom prst="rect">
            <a:avLst/>
          </a:prstGeom>
          <a:noFill/>
        </p:spPr>
        <p:txBody>
          <a:bodyPr wrap="none" rtlCol="0">
            <a:spAutoFit/>
          </a:bodyPr>
          <a:lstStyle/>
          <a:p>
            <a:r>
              <a:rPr lang="fr-FR" sz="1600" b="1" dirty="0"/>
              <a:t>1978</a:t>
            </a:r>
          </a:p>
        </p:txBody>
      </p:sp>
      <p:sp>
        <p:nvSpPr>
          <p:cNvPr id="21" name="ZoneTexte 20">
            <a:extLst>
              <a:ext uri="{FF2B5EF4-FFF2-40B4-BE49-F238E27FC236}">
                <a16:creationId xmlns:a16="http://schemas.microsoft.com/office/drawing/2014/main" id="{594FD674-59ED-3149-8711-1C7C5AE36D33}"/>
              </a:ext>
            </a:extLst>
          </p:cNvPr>
          <p:cNvSpPr txBox="1"/>
          <p:nvPr/>
        </p:nvSpPr>
        <p:spPr>
          <a:xfrm>
            <a:off x="579650" y="4471389"/>
            <a:ext cx="2642436" cy="553998"/>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Calibri" panose="020F0502020204030204" pitchFamily="34" charset="0"/>
              </a:rPr>
              <a:t>Projet SAFARI</a:t>
            </a:r>
          </a:p>
          <a:p>
            <a:endParaRPr lang="fr-FR" sz="1500" dirty="0">
              <a:latin typeface="Roboto" panose="02000000000000000000" pitchFamily="2" charset="0"/>
              <a:ea typeface="Roboto" panose="02000000000000000000" pitchFamily="2" charset="0"/>
              <a:cs typeface="Roboto" panose="02000000000000000000" pitchFamily="2" charset="0"/>
            </a:endParaRPr>
          </a:p>
        </p:txBody>
      </p:sp>
      <p:sp>
        <p:nvSpPr>
          <p:cNvPr id="23" name="ZoneTexte 22">
            <a:extLst>
              <a:ext uri="{FF2B5EF4-FFF2-40B4-BE49-F238E27FC236}">
                <a16:creationId xmlns:a16="http://schemas.microsoft.com/office/drawing/2014/main" id="{47A67F4F-5458-6648-BB66-7545B3CE5210}"/>
              </a:ext>
            </a:extLst>
          </p:cNvPr>
          <p:cNvSpPr txBox="1"/>
          <p:nvPr/>
        </p:nvSpPr>
        <p:spPr>
          <a:xfrm>
            <a:off x="3119415" y="4257766"/>
            <a:ext cx="2811899" cy="553998"/>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Roboto" panose="02000000000000000000" pitchFamily="2" charset="0"/>
              </a:rPr>
              <a:t>Loi informatique et libertés</a:t>
            </a:r>
          </a:p>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Roboto" panose="02000000000000000000" pitchFamily="2" charset="0"/>
              </a:rPr>
              <a:t>Création de la CNIL</a:t>
            </a:r>
          </a:p>
        </p:txBody>
      </p:sp>
      <p:pic>
        <p:nvPicPr>
          <p:cNvPr id="4" name="Image 3">
            <a:extLst>
              <a:ext uri="{FF2B5EF4-FFF2-40B4-BE49-F238E27FC236}">
                <a16:creationId xmlns:a16="http://schemas.microsoft.com/office/drawing/2014/main" id="{254E6405-9DB5-F14B-9B01-DAA852D3416A}"/>
              </a:ext>
            </a:extLst>
          </p:cNvPr>
          <p:cNvPicPr>
            <a:picLocks noChangeAspect="1"/>
          </p:cNvPicPr>
          <p:nvPr/>
        </p:nvPicPr>
        <p:blipFill>
          <a:blip r:embed="rId3"/>
          <a:stretch>
            <a:fillRect/>
          </a:stretch>
        </p:blipFill>
        <p:spPr>
          <a:xfrm>
            <a:off x="676395" y="4827918"/>
            <a:ext cx="1935695" cy="1520591"/>
          </a:xfrm>
          <a:prstGeom prst="rect">
            <a:avLst/>
          </a:prstGeom>
          <a:ln>
            <a:noFill/>
          </a:ln>
          <a:effectLst>
            <a:outerShdw blurRad="292100" dist="139700" dir="2700000" algn="tl" rotWithShape="0">
              <a:srgbClr val="333333">
                <a:alpha val="65000"/>
              </a:srgbClr>
            </a:outerShdw>
          </a:effectLst>
        </p:spPr>
      </p:pic>
      <p:pic>
        <p:nvPicPr>
          <p:cNvPr id="59" name="Image 58">
            <a:extLst>
              <a:ext uri="{FF2B5EF4-FFF2-40B4-BE49-F238E27FC236}">
                <a16:creationId xmlns:a16="http://schemas.microsoft.com/office/drawing/2014/main" id="{28A65AFD-9008-174A-80FC-47E2CD486C96}"/>
              </a:ext>
            </a:extLst>
          </p:cNvPr>
          <p:cNvPicPr>
            <a:picLocks noChangeAspect="1"/>
          </p:cNvPicPr>
          <p:nvPr/>
        </p:nvPicPr>
        <p:blipFill>
          <a:blip r:embed="rId4"/>
          <a:stretch>
            <a:fillRect/>
          </a:stretch>
        </p:blipFill>
        <p:spPr>
          <a:xfrm>
            <a:off x="1500825" y="1318939"/>
            <a:ext cx="3178759" cy="973250"/>
          </a:xfrm>
          <a:prstGeom prst="rect">
            <a:avLst/>
          </a:prstGeom>
          <a:ln>
            <a:noFill/>
          </a:ln>
          <a:effectLst>
            <a:outerShdw blurRad="292100" dist="139700" dir="2700000" algn="tl" rotWithShape="0">
              <a:srgbClr val="333333">
                <a:alpha val="65000"/>
              </a:srgbClr>
            </a:outerShdw>
          </a:effectLst>
        </p:spPr>
      </p:pic>
      <p:cxnSp>
        <p:nvCxnSpPr>
          <p:cNvPr id="61" name="Connecteur droit 60">
            <a:extLst>
              <a:ext uri="{FF2B5EF4-FFF2-40B4-BE49-F238E27FC236}">
                <a16:creationId xmlns:a16="http://schemas.microsoft.com/office/drawing/2014/main" id="{28FB33FB-6DED-1A4A-9653-5A3B6ED1D2F2}"/>
              </a:ext>
            </a:extLst>
          </p:cNvPr>
          <p:cNvCxnSpPr>
            <a:cxnSpLocks/>
          </p:cNvCxnSpPr>
          <p:nvPr/>
        </p:nvCxnSpPr>
        <p:spPr>
          <a:xfrm flipH="1">
            <a:off x="1441652" y="2362608"/>
            <a:ext cx="0" cy="1179918"/>
          </a:xfrm>
          <a:prstGeom prst="line">
            <a:avLst/>
          </a:prstGeom>
          <a:ln w="25400">
            <a:solidFill>
              <a:schemeClr val="tx1"/>
            </a:solidFill>
            <a:headEnd type="none"/>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3ADF9E5B-31C5-DA4A-A553-472C71CEBB1B}"/>
              </a:ext>
            </a:extLst>
          </p:cNvPr>
          <p:cNvSpPr txBox="1"/>
          <p:nvPr/>
        </p:nvSpPr>
        <p:spPr>
          <a:xfrm>
            <a:off x="1415887" y="2352876"/>
            <a:ext cx="3282678" cy="553998"/>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Calibri" panose="020F0502020204030204" pitchFamily="34" charset="0"/>
              </a:rPr>
              <a:t>Réaction des citoyens français</a:t>
            </a:r>
          </a:p>
          <a:p>
            <a:endParaRPr lang="fr-FR" sz="1500" dirty="0">
              <a:latin typeface="Roboto" panose="02000000000000000000" pitchFamily="2" charset="0"/>
              <a:ea typeface="Roboto" panose="02000000000000000000" pitchFamily="2" charset="0"/>
              <a:cs typeface="Roboto" panose="02000000000000000000" pitchFamily="2" charset="0"/>
            </a:endParaRPr>
          </a:p>
        </p:txBody>
      </p:sp>
      <p:cxnSp>
        <p:nvCxnSpPr>
          <p:cNvPr id="63" name="Connecteur droit 62">
            <a:extLst>
              <a:ext uri="{FF2B5EF4-FFF2-40B4-BE49-F238E27FC236}">
                <a16:creationId xmlns:a16="http://schemas.microsoft.com/office/drawing/2014/main" id="{573F6FB7-0286-E544-8003-4C394DD7029C}"/>
              </a:ext>
            </a:extLst>
          </p:cNvPr>
          <p:cNvCxnSpPr>
            <a:cxnSpLocks/>
          </p:cNvCxnSpPr>
          <p:nvPr/>
        </p:nvCxnSpPr>
        <p:spPr>
          <a:xfrm flipH="1">
            <a:off x="3119652" y="3549940"/>
            <a:ext cx="0" cy="1179918"/>
          </a:xfrm>
          <a:prstGeom prst="line">
            <a:avLst/>
          </a:prstGeom>
          <a:ln w="25400">
            <a:solidFill>
              <a:schemeClr val="tx1"/>
            </a:solidFill>
            <a:head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5" name="Graphique 64">
            <a:extLst>
              <a:ext uri="{FF2B5EF4-FFF2-40B4-BE49-F238E27FC236}">
                <a16:creationId xmlns:a16="http://schemas.microsoft.com/office/drawing/2014/main" id="{F43C5E24-81DD-A64A-8DAF-D87FE75A0D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9621" y="4827918"/>
            <a:ext cx="1375926" cy="715529"/>
          </a:xfrm>
          <a:prstGeom prst="rect">
            <a:avLst/>
          </a:prstGeom>
        </p:spPr>
      </p:pic>
      <p:sp>
        <p:nvSpPr>
          <p:cNvPr id="66" name="ZoneTexte 65">
            <a:extLst>
              <a:ext uri="{FF2B5EF4-FFF2-40B4-BE49-F238E27FC236}">
                <a16:creationId xmlns:a16="http://schemas.microsoft.com/office/drawing/2014/main" id="{4E6037F5-F6F1-EE4B-9342-B4D8829B7594}"/>
              </a:ext>
            </a:extLst>
          </p:cNvPr>
          <p:cNvSpPr txBox="1"/>
          <p:nvPr/>
        </p:nvSpPr>
        <p:spPr>
          <a:xfrm>
            <a:off x="4997185" y="3553048"/>
            <a:ext cx="646331" cy="338554"/>
          </a:xfrm>
          <a:prstGeom prst="rect">
            <a:avLst/>
          </a:prstGeom>
          <a:noFill/>
        </p:spPr>
        <p:txBody>
          <a:bodyPr wrap="none" rtlCol="0">
            <a:spAutoFit/>
          </a:bodyPr>
          <a:lstStyle/>
          <a:p>
            <a:r>
              <a:rPr lang="fr-FR" sz="1600" b="1" dirty="0"/>
              <a:t>2004</a:t>
            </a:r>
          </a:p>
        </p:txBody>
      </p:sp>
      <p:cxnSp>
        <p:nvCxnSpPr>
          <p:cNvPr id="67" name="Connecteur droit 66">
            <a:extLst>
              <a:ext uri="{FF2B5EF4-FFF2-40B4-BE49-F238E27FC236}">
                <a16:creationId xmlns:a16="http://schemas.microsoft.com/office/drawing/2014/main" id="{3764D53C-4853-B94F-9B29-60ED824F1678}"/>
              </a:ext>
            </a:extLst>
          </p:cNvPr>
          <p:cNvCxnSpPr>
            <a:cxnSpLocks/>
          </p:cNvCxnSpPr>
          <p:nvPr/>
        </p:nvCxnSpPr>
        <p:spPr>
          <a:xfrm flipH="1">
            <a:off x="5329083" y="2352876"/>
            <a:ext cx="0" cy="1179918"/>
          </a:xfrm>
          <a:prstGeom prst="line">
            <a:avLst/>
          </a:prstGeom>
          <a:ln w="25400">
            <a:solidFill>
              <a:schemeClr val="tx1"/>
            </a:solidFill>
            <a:headEnd type="none"/>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ZoneTexte 67">
            <a:extLst>
              <a:ext uri="{FF2B5EF4-FFF2-40B4-BE49-F238E27FC236}">
                <a16:creationId xmlns:a16="http://schemas.microsoft.com/office/drawing/2014/main" id="{3B7EE6F5-2F3E-1A49-B8E5-A17C3C7BACED}"/>
              </a:ext>
            </a:extLst>
          </p:cNvPr>
          <p:cNvSpPr txBox="1"/>
          <p:nvPr/>
        </p:nvSpPr>
        <p:spPr>
          <a:xfrm>
            <a:off x="5320350" y="2277177"/>
            <a:ext cx="3071480" cy="1015663"/>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Roboto" panose="02000000000000000000" pitchFamily="2" charset="0"/>
              </a:rPr>
              <a:t>Loi relative à la protection des personnes physiques à l’égard des traitements de données à caractère personnel</a:t>
            </a:r>
          </a:p>
        </p:txBody>
      </p:sp>
      <p:sp>
        <p:nvSpPr>
          <p:cNvPr id="69" name="ZoneTexte 68">
            <a:extLst>
              <a:ext uri="{FF2B5EF4-FFF2-40B4-BE49-F238E27FC236}">
                <a16:creationId xmlns:a16="http://schemas.microsoft.com/office/drawing/2014/main" id="{4D930286-619A-B245-B812-FF7B5473D9FB}"/>
              </a:ext>
            </a:extLst>
          </p:cNvPr>
          <p:cNvSpPr txBox="1"/>
          <p:nvPr/>
        </p:nvSpPr>
        <p:spPr>
          <a:xfrm>
            <a:off x="7242759" y="3216874"/>
            <a:ext cx="646331" cy="338554"/>
          </a:xfrm>
          <a:prstGeom prst="rect">
            <a:avLst/>
          </a:prstGeom>
          <a:noFill/>
        </p:spPr>
        <p:txBody>
          <a:bodyPr wrap="none" rtlCol="0">
            <a:spAutoFit/>
          </a:bodyPr>
          <a:lstStyle/>
          <a:p>
            <a:r>
              <a:rPr lang="fr-FR" sz="1600" b="1" dirty="0"/>
              <a:t>2016</a:t>
            </a:r>
          </a:p>
        </p:txBody>
      </p:sp>
      <p:sp>
        <p:nvSpPr>
          <p:cNvPr id="70" name="ZoneTexte 69">
            <a:extLst>
              <a:ext uri="{FF2B5EF4-FFF2-40B4-BE49-F238E27FC236}">
                <a16:creationId xmlns:a16="http://schemas.microsoft.com/office/drawing/2014/main" id="{CD9E4587-8A29-C541-A557-87951CF1BAE2}"/>
              </a:ext>
            </a:extLst>
          </p:cNvPr>
          <p:cNvSpPr txBox="1"/>
          <p:nvPr/>
        </p:nvSpPr>
        <p:spPr>
          <a:xfrm>
            <a:off x="7546389" y="4289728"/>
            <a:ext cx="2783159" cy="553998"/>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Roboto" panose="02000000000000000000" pitchFamily="2" charset="0"/>
              </a:rPr>
              <a:t>Loi pour une République numérique (Lemaire) </a:t>
            </a:r>
          </a:p>
        </p:txBody>
      </p:sp>
      <p:cxnSp>
        <p:nvCxnSpPr>
          <p:cNvPr id="71" name="Connecteur droit 70">
            <a:extLst>
              <a:ext uri="{FF2B5EF4-FFF2-40B4-BE49-F238E27FC236}">
                <a16:creationId xmlns:a16="http://schemas.microsoft.com/office/drawing/2014/main" id="{48221211-0E72-D04E-9FE0-96303D3F2D0B}"/>
              </a:ext>
            </a:extLst>
          </p:cNvPr>
          <p:cNvCxnSpPr>
            <a:cxnSpLocks/>
          </p:cNvCxnSpPr>
          <p:nvPr/>
        </p:nvCxnSpPr>
        <p:spPr>
          <a:xfrm flipH="1">
            <a:off x="7546626" y="3562024"/>
            <a:ext cx="0" cy="1179918"/>
          </a:xfrm>
          <a:prstGeom prst="line">
            <a:avLst/>
          </a:prstGeom>
          <a:ln w="25400">
            <a:solidFill>
              <a:schemeClr val="tx1"/>
            </a:solidFill>
            <a:head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3" name="Image 72">
            <a:extLst>
              <a:ext uri="{FF2B5EF4-FFF2-40B4-BE49-F238E27FC236}">
                <a16:creationId xmlns:a16="http://schemas.microsoft.com/office/drawing/2014/main" id="{12650B36-A766-BD4A-B7E1-FAD6F0974D06}"/>
              </a:ext>
            </a:extLst>
          </p:cNvPr>
          <p:cNvPicPr>
            <a:picLocks noChangeAspect="1"/>
          </p:cNvPicPr>
          <p:nvPr/>
        </p:nvPicPr>
        <p:blipFill>
          <a:blip r:embed="rId7"/>
          <a:stretch>
            <a:fillRect/>
          </a:stretch>
        </p:blipFill>
        <p:spPr>
          <a:xfrm>
            <a:off x="7950091" y="4859334"/>
            <a:ext cx="1861450" cy="1179919"/>
          </a:xfrm>
          <a:prstGeom prst="rect">
            <a:avLst/>
          </a:prstGeom>
          <a:ln>
            <a:noFill/>
          </a:ln>
          <a:effectLst>
            <a:outerShdw blurRad="292100" dist="139700" dir="2700000" algn="tl" rotWithShape="0">
              <a:srgbClr val="333333">
                <a:alpha val="65000"/>
              </a:srgbClr>
            </a:outerShdw>
          </a:effectLst>
        </p:spPr>
      </p:pic>
      <p:sp>
        <p:nvSpPr>
          <p:cNvPr id="76" name="ZoneTexte 75">
            <a:extLst>
              <a:ext uri="{FF2B5EF4-FFF2-40B4-BE49-F238E27FC236}">
                <a16:creationId xmlns:a16="http://schemas.microsoft.com/office/drawing/2014/main" id="{9C12B863-2409-F547-B4AD-45D4D5F621F3}"/>
              </a:ext>
            </a:extLst>
          </p:cNvPr>
          <p:cNvSpPr txBox="1"/>
          <p:nvPr/>
        </p:nvSpPr>
        <p:spPr>
          <a:xfrm>
            <a:off x="8262830" y="3578236"/>
            <a:ext cx="646331" cy="338554"/>
          </a:xfrm>
          <a:prstGeom prst="rect">
            <a:avLst/>
          </a:prstGeom>
          <a:noFill/>
        </p:spPr>
        <p:txBody>
          <a:bodyPr wrap="none" rtlCol="0">
            <a:spAutoFit/>
          </a:bodyPr>
          <a:lstStyle/>
          <a:p>
            <a:r>
              <a:rPr lang="fr-FR" sz="1600" b="1" dirty="0"/>
              <a:t>2018</a:t>
            </a:r>
          </a:p>
        </p:txBody>
      </p:sp>
      <p:cxnSp>
        <p:nvCxnSpPr>
          <p:cNvPr id="77" name="Connecteur droit 76">
            <a:extLst>
              <a:ext uri="{FF2B5EF4-FFF2-40B4-BE49-F238E27FC236}">
                <a16:creationId xmlns:a16="http://schemas.microsoft.com/office/drawing/2014/main" id="{F4DC2BCF-78AE-A147-93B7-5EA7DA49A698}"/>
              </a:ext>
            </a:extLst>
          </p:cNvPr>
          <p:cNvCxnSpPr>
            <a:cxnSpLocks/>
          </p:cNvCxnSpPr>
          <p:nvPr/>
        </p:nvCxnSpPr>
        <p:spPr>
          <a:xfrm flipH="1">
            <a:off x="8594728" y="2368125"/>
            <a:ext cx="0" cy="1179918"/>
          </a:xfrm>
          <a:prstGeom prst="line">
            <a:avLst/>
          </a:prstGeom>
          <a:ln w="25400">
            <a:solidFill>
              <a:schemeClr val="tx1"/>
            </a:solidFill>
            <a:headEnd type="none"/>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ZoneTexte 77">
            <a:extLst>
              <a:ext uri="{FF2B5EF4-FFF2-40B4-BE49-F238E27FC236}">
                <a16:creationId xmlns:a16="http://schemas.microsoft.com/office/drawing/2014/main" id="{71506464-9585-FB42-A2A8-BC82009CA42A}"/>
              </a:ext>
            </a:extLst>
          </p:cNvPr>
          <p:cNvSpPr txBox="1"/>
          <p:nvPr/>
        </p:nvSpPr>
        <p:spPr>
          <a:xfrm>
            <a:off x="8585995" y="2302365"/>
            <a:ext cx="3071480" cy="784830"/>
          </a:xfrm>
          <a:prstGeom prst="rect">
            <a:avLst/>
          </a:prstGeom>
          <a:noFill/>
        </p:spPr>
        <p:txBody>
          <a:bodyPr wrap="square" rtlCol="0">
            <a:spAutoFit/>
          </a:bodyPr>
          <a:lstStyle/>
          <a:p>
            <a:pPr marL="285750" indent="-285750">
              <a:buFont typeface="Wingdings" pitchFamily="2" charset="2"/>
              <a:buChar char="Ø"/>
            </a:pPr>
            <a:r>
              <a:rPr lang="fr-FR" sz="1500" dirty="0">
                <a:latin typeface="Avenir Roman" panose="02000503020000020003" pitchFamily="2" charset="0"/>
                <a:ea typeface="Roboto" panose="02000000000000000000" pitchFamily="2" charset="0"/>
                <a:cs typeface="Roboto" panose="02000000000000000000" pitchFamily="2" charset="0"/>
              </a:rPr>
              <a:t>RGPD (Règlement Général pour la Protection des Données)</a:t>
            </a:r>
          </a:p>
        </p:txBody>
      </p:sp>
      <p:pic>
        <p:nvPicPr>
          <p:cNvPr id="80" name="Image 79">
            <a:extLst>
              <a:ext uri="{FF2B5EF4-FFF2-40B4-BE49-F238E27FC236}">
                <a16:creationId xmlns:a16="http://schemas.microsoft.com/office/drawing/2014/main" id="{5F593328-4AAD-A349-B7A0-DF67BAD57090}"/>
              </a:ext>
            </a:extLst>
          </p:cNvPr>
          <p:cNvPicPr>
            <a:picLocks noChangeAspect="1"/>
          </p:cNvPicPr>
          <p:nvPr/>
        </p:nvPicPr>
        <p:blipFill>
          <a:blip r:embed="rId8"/>
          <a:stretch>
            <a:fillRect/>
          </a:stretch>
        </p:blipFill>
        <p:spPr>
          <a:xfrm>
            <a:off x="8937968" y="1442990"/>
            <a:ext cx="2254827" cy="784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64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9"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dissolv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9"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dissolv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500"/>
                                        <p:tgtEl>
                                          <p:spTgt spid="70"/>
                                        </p:tgtEl>
                                      </p:cBhvr>
                                    </p:animEffect>
                                  </p:childTnLst>
                                </p:cTn>
                              </p:par>
                              <p:par>
                                <p:cTn id="64" presetID="10" presetClass="entr" presetSubtype="0"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par>
                                <p:cTn id="67" presetID="9"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dissolve">
                                      <p:cBhvr>
                                        <p:cTn id="69" dur="500"/>
                                        <p:tgtEl>
                                          <p:spTgt spid="7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10" presetClass="entr" presetSubtype="0" fill="hold"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fade">
                                      <p:cBhvr>
                                        <p:cTn id="77" dur="500"/>
                                        <p:tgtEl>
                                          <p:spTgt spid="7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par>
                                <p:cTn id="81" presetID="9" presetClass="entr" presetSubtype="0"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dissolve">
                                      <p:cBhvr>
                                        <p:cTn id="8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21" grpId="0"/>
      <p:bldP spid="23" grpId="0"/>
      <p:bldP spid="62" grpId="0"/>
      <p:bldP spid="66" grpId="0"/>
      <p:bldP spid="68" grpId="0"/>
      <p:bldP spid="69" grpId="0"/>
      <p:bldP spid="70" grpId="0"/>
      <p:bldP spid="76"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Législation</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6</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En France et en Europe</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graphicFrame>
        <p:nvGraphicFramePr>
          <p:cNvPr id="10" name="Diagramme 9">
            <a:extLst>
              <a:ext uri="{FF2B5EF4-FFF2-40B4-BE49-F238E27FC236}">
                <a16:creationId xmlns:a16="http://schemas.microsoft.com/office/drawing/2014/main" id="{49BBCA72-3B2F-FA42-8855-7E3F9F8DA113}"/>
              </a:ext>
            </a:extLst>
          </p:cNvPr>
          <p:cNvGraphicFramePr/>
          <p:nvPr>
            <p:extLst>
              <p:ext uri="{D42A27DB-BD31-4B8C-83A1-F6EECF244321}">
                <p14:modId xmlns:p14="http://schemas.microsoft.com/office/powerpoint/2010/main" val="755681665"/>
              </p:ext>
            </p:extLst>
          </p:nvPr>
        </p:nvGraphicFramePr>
        <p:xfrm>
          <a:off x="-693173" y="1231825"/>
          <a:ext cx="7609878" cy="5265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675A07C3-E9E9-1145-84A3-6896DBFB0EE6}"/>
              </a:ext>
            </a:extLst>
          </p:cNvPr>
          <p:cNvSpPr txBox="1"/>
          <p:nvPr/>
        </p:nvSpPr>
        <p:spPr>
          <a:xfrm>
            <a:off x="2574471" y="4122174"/>
            <a:ext cx="1074590" cy="276999"/>
          </a:xfrm>
          <a:prstGeom prst="rect">
            <a:avLst/>
          </a:prstGeom>
          <a:noFill/>
        </p:spPr>
        <p:txBody>
          <a:bodyPr wrap="none" rtlCol="0">
            <a:spAutoFit/>
          </a:bodyPr>
          <a:lstStyle/>
          <a:p>
            <a:r>
              <a:rPr lang="fr-FR" sz="1200" dirty="0">
                <a:latin typeface="Calibri" panose="020F0502020204030204" pitchFamily="34" charset="0"/>
                <a:cs typeface="Calibri" panose="020F0502020204030204" pitchFamily="34" charset="0"/>
              </a:rPr>
              <a:t>Accountability</a:t>
            </a:r>
          </a:p>
        </p:txBody>
      </p:sp>
      <p:sp>
        <p:nvSpPr>
          <p:cNvPr id="35" name="ZoneTexte 34">
            <a:extLst>
              <a:ext uri="{FF2B5EF4-FFF2-40B4-BE49-F238E27FC236}">
                <a16:creationId xmlns:a16="http://schemas.microsoft.com/office/drawing/2014/main" id="{40056497-4558-2448-AC30-D2F432150E05}"/>
              </a:ext>
            </a:extLst>
          </p:cNvPr>
          <p:cNvSpPr txBox="1"/>
          <p:nvPr/>
        </p:nvSpPr>
        <p:spPr>
          <a:xfrm>
            <a:off x="6736702" y="3414288"/>
            <a:ext cx="2585965" cy="707886"/>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11 900 (+30%)</a:t>
            </a:r>
          </a:p>
          <a:p>
            <a:pPr algn="ctr"/>
            <a:r>
              <a:rPr lang="fr-FR" sz="1200" dirty="0">
                <a:latin typeface="Avenir Roman" panose="02000503020000020003" pitchFamily="2" charset="0"/>
              </a:rPr>
              <a:t>plaintes en France</a:t>
            </a:r>
            <a:endParaRPr lang="fr-FR" sz="1400" dirty="0">
              <a:latin typeface="Avenir Roman" panose="02000503020000020003" pitchFamily="2" charset="0"/>
            </a:endParaRPr>
          </a:p>
        </p:txBody>
      </p:sp>
      <p:sp>
        <p:nvSpPr>
          <p:cNvPr id="16" name="ZoneTexte 15">
            <a:extLst>
              <a:ext uri="{FF2B5EF4-FFF2-40B4-BE49-F238E27FC236}">
                <a16:creationId xmlns:a16="http://schemas.microsoft.com/office/drawing/2014/main" id="{83A4C7CA-40BB-904E-BAB7-78ED682A640A}"/>
              </a:ext>
            </a:extLst>
          </p:cNvPr>
          <p:cNvSpPr txBox="1"/>
          <p:nvPr/>
        </p:nvSpPr>
        <p:spPr>
          <a:xfrm>
            <a:off x="6736702" y="3014178"/>
            <a:ext cx="4454037" cy="400110"/>
          </a:xfrm>
          <a:prstGeom prst="rect">
            <a:avLst/>
          </a:prstGeom>
          <a:noFill/>
        </p:spPr>
        <p:txBody>
          <a:bodyPr wrap="square" rtlCol="0">
            <a:spAutoFit/>
          </a:bodyPr>
          <a:lstStyle/>
          <a:p>
            <a:r>
              <a:rPr lang="fr-FR" sz="2000" u="sng" dirty="0">
                <a:latin typeface="Avenir Roman" panose="02000503020000020003" pitchFamily="2" charset="0"/>
                <a:cs typeface="Calibri" panose="020F0502020204030204" pitchFamily="34" charset="0"/>
              </a:rPr>
              <a:t>En 1 an (mai 2018 – mai 2019)</a:t>
            </a:r>
            <a:r>
              <a:rPr lang="fr-FR" sz="2000" dirty="0">
                <a:latin typeface="Avenir Roman" panose="02000503020000020003" pitchFamily="2" charset="0"/>
                <a:cs typeface="Calibri" panose="020F0502020204030204" pitchFamily="34" charset="0"/>
              </a:rPr>
              <a:t> : </a:t>
            </a:r>
          </a:p>
        </p:txBody>
      </p:sp>
      <p:sp>
        <p:nvSpPr>
          <p:cNvPr id="37" name="ZoneTexte 36">
            <a:extLst>
              <a:ext uri="{FF2B5EF4-FFF2-40B4-BE49-F238E27FC236}">
                <a16:creationId xmlns:a16="http://schemas.microsoft.com/office/drawing/2014/main" id="{A649B59D-F87D-6F42-8099-0906F016185C}"/>
              </a:ext>
            </a:extLst>
          </p:cNvPr>
          <p:cNvSpPr txBox="1"/>
          <p:nvPr/>
        </p:nvSpPr>
        <p:spPr>
          <a:xfrm>
            <a:off x="9763625" y="3414288"/>
            <a:ext cx="1487907" cy="707886"/>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143 376</a:t>
            </a:r>
          </a:p>
          <a:p>
            <a:pPr algn="ctr"/>
            <a:r>
              <a:rPr lang="fr-FR" sz="1200" dirty="0">
                <a:latin typeface="Avenir Roman" panose="02000503020000020003" pitchFamily="2" charset="0"/>
              </a:rPr>
              <a:t>plaintes en Europe</a:t>
            </a:r>
            <a:endParaRPr lang="fr-FR" sz="1400" dirty="0">
              <a:latin typeface="Avenir Roman" panose="02000503020000020003" pitchFamily="2" charset="0"/>
            </a:endParaRPr>
          </a:p>
        </p:txBody>
      </p:sp>
      <p:sp>
        <p:nvSpPr>
          <p:cNvPr id="38" name="ZoneTexte 37">
            <a:extLst>
              <a:ext uri="{FF2B5EF4-FFF2-40B4-BE49-F238E27FC236}">
                <a16:creationId xmlns:a16="http://schemas.microsoft.com/office/drawing/2014/main" id="{3B26C1A9-AEC4-6746-B144-7BF66B7444EE}"/>
              </a:ext>
            </a:extLst>
          </p:cNvPr>
          <p:cNvSpPr txBox="1"/>
          <p:nvPr/>
        </p:nvSpPr>
        <p:spPr>
          <a:xfrm>
            <a:off x="6965153" y="5340733"/>
            <a:ext cx="1869999" cy="892552"/>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19 000+</a:t>
            </a:r>
          </a:p>
          <a:p>
            <a:pPr algn="ctr"/>
            <a:r>
              <a:rPr lang="fr-FR" sz="1200" dirty="0">
                <a:latin typeface="Avenir Roman" panose="02000503020000020003" pitchFamily="2" charset="0"/>
              </a:rPr>
              <a:t>DPOs (délégué à la </a:t>
            </a:r>
            <a:br>
              <a:rPr lang="fr-FR" sz="1200" dirty="0">
                <a:latin typeface="Avenir Roman" panose="02000503020000020003" pitchFamily="2" charset="0"/>
              </a:rPr>
            </a:br>
            <a:r>
              <a:rPr lang="fr-FR" sz="1200" dirty="0">
                <a:latin typeface="Avenir Roman" panose="02000503020000020003" pitchFamily="2" charset="0"/>
              </a:rPr>
              <a:t>protection des données)</a:t>
            </a:r>
            <a:endParaRPr lang="fr-FR" sz="1400" dirty="0">
              <a:latin typeface="Avenir Roman" panose="02000503020000020003" pitchFamily="2" charset="0"/>
            </a:endParaRPr>
          </a:p>
        </p:txBody>
      </p:sp>
      <p:sp>
        <p:nvSpPr>
          <p:cNvPr id="39" name="ZoneTexte 38">
            <a:extLst>
              <a:ext uri="{FF2B5EF4-FFF2-40B4-BE49-F238E27FC236}">
                <a16:creationId xmlns:a16="http://schemas.microsoft.com/office/drawing/2014/main" id="{20C4668B-E0B7-B149-862A-B0E5DEA2B499}"/>
              </a:ext>
            </a:extLst>
          </p:cNvPr>
          <p:cNvSpPr txBox="1"/>
          <p:nvPr/>
        </p:nvSpPr>
        <p:spPr>
          <a:xfrm>
            <a:off x="9511956" y="4285799"/>
            <a:ext cx="2022092" cy="892552"/>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89 271</a:t>
            </a:r>
          </a:p>
          <a:p>
            <a:pPr algn="ctr"/>
            <a:r>
              <a:rPr lang="fr-FR" sz="1200" dirty="0">
                <a:latin typeface="Avenir Roman" panose="02000503020000020003" pitchFamily="2" charset="0"/>
              </a:rPr>
              <a:t>notifications de violations </a:t>
            </a:r>
            <a:br>
              <a:rPr lang="fr-FR" sz="1200" dirty="0">
                <a:latin typeface="Avenir Roman" panose="02000503020000020003" pitchFamily="2" charset="0"/>
              </a:rPr>
            </a:br>
            <a:r>
              <a:rPr lang="fr-FR" sz="1200" dirty="0">
                <a:latin typeface="Avenir Roman" panose="02000503020000020003" pitchFamily="2" charset="0"/>
              </a:rPr>
              <a:t>de données en Europe</a:t>
            </a:r>
            <a:endParaRPr lang="fr-FR" sz="1400" dirty="0">
              <a:latin typeface="Avenir Roman" panose="02000503020000020003" pitchFamily="2" charset="0"/>
            </a:endParaRPr>
          </a:p>
        </p:txBody>
      </p:sp>
      <p:sp>
        <p:nvSpPr>
          <p:cNvPr id="40" name="ZoneTexte 39">
            <a:extLst>
              <a:ext uri="{FF2B5EF4-FFF2-40B4-BE49-F238E27FC236}">
                <a16:creationId xmlns:a16="http://schemas.microsoft.com/office/drawing/2014/main" id="{5BF98D95-C216-724D-943F-3D6864354269}"/>
              </a:ext>
            </a:extLst>
          </p:cNvPr>
          <p:cNvSpPr txBox="1"/>
          <p:nvPr/>
        </p:nvSpPr>
        <p:spPr>
          <a:xfrm>
            <a:off x="6889106" y="4285799"/>
            <a:ext cx="2022092" cy="892552"/>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2 044</a:t>
            </a:r>
          </a:p>
          <a:p>
            <a:pPr algn="ctr"/>
            <a:r>
              <a:rPr lang="fr-FR" sz="1200" dirty="0">
                <a:latin typeface="Avenir Roman" panose="02000503020000020003" pitchFamily="2" charset="0"/>
              </a:rPr>
              <a:t>notifications de violations </a:t>
            </a:r>
            <a:br>
              <a:rPr lang="fr-FR" sz="1200" dirty="0">
                <a:latin typeface="Avenir Roman" panose="02000503020000020003" pitchFamily="2" charset="0"/>
              </a:rPr>
            </a:br>
            <a:r>
              <a:rPr lang="fr-FR" sz="1200" dirty="0">
                <a:latin typeface="Avenir Roman" panose="02000503020000020003" pitchFamily="2" charset="0"/>
              </a:rPr>
              <a:t>de données en France</a:t>
            </a:r>
            <a:endParaRPr lang="fr-FR" sz="1400" dirty="0">
              <a:latin typeface="Avenir Roman" panose="02000503020000020003" pitchFamily="2" charset="0"/>
            </a:endParaRPr>
          </a:p>
        </p:txBody>
      </p:sp>
      <p:sp>
        <p:nvSpPr>
          <p:cNvPr id="41" name="ZoneTexte 40">
            <a:extLst>
              <a:ext uri="{FF2B5EF4-FFF2-40B4-BE49-F238E27FC236}">
                <a16:creationId xmlns:a16="http://schemas.microsoft.com/office/drawing/2014/main" id="{0AED9370-18E6-BE42-9FDE-ECD34267DD94}"/>
              </a:ext>
            </a:extLst>
          </p:cNvPr>
          <p:cNvSpPr txBox="1"/>
          <p:nvPr/>
        </p:nvSpPr>
        <p:spPr>
          <a:xfrm>
            <a:off x="9779049" y="5336375"/>
            <a:ext cx="1345240" cy="892552"/>
          </a:xfrm>
          <a:prstGeom prst="rect">
            <a:avLst/>
          </a:prstGeom>
          <a:noFill/>
        </p:spPr>
        <p:txBody>
          <a:bodyPr wrap="none" rtlCol="0">
            <a:spAutoFit/>
          </a:bodyPr>
          <a:lstStyle/>
          <a:p>
            <a:pPr algn="ctr"/>
            <a:r>
              <a:rPr lang="fr-FR" sz="2800" b="1" dirty="0">
                <a:ln w="9525">
                  <a:solidFill>
                    <a:schemeClr val="bg1"/>
                  </a:solidFill>
                  <a:prstDash val="solid"/>
                </a:ln>
                <a:effectLst>
                  <a:outerShdw blurRad="12700" dist="38100" dir="2700000" algn="tl" rotWithShape="0">
                    <a:schemeClr val="bg1">
                      <a:lumMod val="50000"/>
                    </a:schemeClr>
                  </a:outerShdw>
                </a:effectLst>
              </a:rPr>
              <a:t>8.1M</a:t>
            </a:r>
          </a:p>
          <a:p>
            <a:pPr algn="ctr"/>
            <a:r>
              <a:rPr lang="fr-FR" sz="1200" dirty="0">
                <a:latin typeface="Avenir Roman" panose="02000503020000020003" pitchFamily="2" charset="0"/>
              </a:rPr>
              <a:t>visites sur le site </a:t>
            </a:r>
            <a:br>
              <a:rPr lang="fr-FR" sz="1200" dirty="0">
                <a:latin typeface="Avenir Roman" panose="02000503020000020003" pitchFamily="2" charset="0"/>
              </a:rPr>
            </a:br>
            <a:r>
              <a:rPr lang="fr-FR" sz="1200" dirty="0">
                <a:latin typeface="Avenir Roman" panose="02000503020000020003" pitchFamily="2" charset="0"/>
              </a:rPr>
              <a:t>de la CNIL</a:t>
            </a:r>
            <a:endParaRPr lang="fr-FR" sz="1400" dirty="0">
              <a:latin typeface="Avenir Roman" panose="02000503020000020003" pitchFamily="2" charset="0"/>
            </a:endParaRPr>
          </a:p>
        </p:txBody>
      </p:sp>
      <p:sp>
        <p:nvSpPr>
          <p:cNvPr id="42" name="ZoneTexte 41">
            <a:extLst>
              <a:ext uri="{FF2B5EF4-FFF2-40B4-BE49-F238E27FC236}">
                <a16:creationId xmlns:a16="http://schemas.microsoft.com/office/drawing/2014/main" id="{A89D55AC-9DF3-1343-96E1-ACA69300E31F}"/>
              </a:ext>
            </a:extLst>
          </p:cNvPr>
          <p:cNvSpPr txBox="1"/>
          <p:nvPr/>
        </p:nvSpPr>
        <p:spPr>
          <a:xfrm>
            <a:off x="6736701" y="1328063"/>
            <a:ext cx="4454037" cy="400110"/>
          </a:xfrm>
          <a:prstGeom prst="rect">
            <a:avLst/>
          </a:prstGeom>
          <a:noFill/>
        </p:spPr>
        <p:txBody>
          <a:bodyPr wrap="square" rtlCol="0">
            <a:spAutoFit/>
          </a:bodyPr>
          <a:lstStyle/>
          <a:p>
            <a:r>
              <a:rPr lang="fr-FR" sz="2000" u="sng" dirty="0">
                <a:latin typeface="Avenir Roman" panose="02000503020000020003" pitchFamily="2" charset="0"/>
                <a:cs typeface="Calibri" panose="020F0502020204030204" pitchFamily="34" charset="0"/>
              </a:rPr>
              <a:t>Acteurs</a:t>
            </a:r>
            <a:r>
              <a:rPr lang="fr-FR" sz="2000" dirty="0">
                <a:latin typeface="Avenir Roman" panose="02000503020000020003" pitchFamily="2" charset="0"/>
                <a:cs typeface="Calibri" panose="020F0502020204030204" pitchFamily="34" charset="0"/>
              </a:rPr>
              <a:t> : </a:t>
            </a:r>
          </a:p>
        </p:txBody>
      </p:sp>
      <p:pic>
        <p:nvPicPr>
          <p:cNvPr id="18" name="Image 17">
            <a:extLst>
              <a:ext uri="{FF2B5EF4-FFF2-40B4-BE49-F238E27FC236}">
                <a16:creationId xmlns:a16="http://schemas.microsoft.com/office/drawing/2014/main" id="{3966B8D6-C8E7-104B-8CF4-4AC79881604D}"/>
              </a:ext>
            </a:extLst>
          </p:cNvPr>
          <p:cNvPicPr>
            <a:picLocks noChangeAspect="1"/>
          </p:cNvPicPr>
          <p:nvPr/>
        </p:nvPicPr>
        <p:blipFill>
          <a:blip r:embed="rId8"/>
          <a:stretch>
            <a:fillRect/>
          </a:stretch>
        </p:blipFill>
        <p:spPr>
          <a:xfrm>
            <a:off x="8644445" y="1810643"/>
            <a:ext cx="1807224" cy="778722"/>
          </a:xfrm>
          <a:prstGeom prst="rect">
            <a:avLst/>
          </a:prstGeom>
        </p:spPr>
      </p:pic>
      <p:pic>
        <p:nvPicPr>
          <p:cNvPr id="45" name="Graphique 44">
            <a:extLst>
              <a:ext uri="{FF2B5EF4-FFF2-40B4-BE49-F238E27FC236}">
                <a16:creationId xmlns:a16="http://schemas.microsoft.com/office/drawing/2014/main" id="{D72F1EE8-52AE-6E4D-88E4-77765228F0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404" y="1889573"/>
            <a:ext cx="1375926" cy="715529"/>
          </a:xfrm>
          <a:prstGeom prst="rect">
            <a:avLst/>
          </a:prstGeom>
        </p:spPr>
      </p:pic>
      <p:pic>
        <p:nvPicPr>
          <p:cNvPr id="24" name="Image 23">
            <a:extLst>
              <a:ext uri="{FF2B5EF4-FFF2-40B4-BE49-F238E27FC236}">
                <a16:creationId xmlns:a16="http://schemas.microsoft.com/office/drawing/2014/main" id="{A85A57DB-93AF-FD44-B1BC-0A4FE1AC79B9}"/>
              </a:ext>
            </a:extLst>
          </p:cNvPr>
          <p:cNvPicPr>
            <a:picLocks noChangeAspect="1"/>
          </p:cNvPicPr>
          <p:nvPr/>
        </p:nvPicPr>
        <p:blipFill>
          <a:blip r:embed="rId11"/>
          <a:stretch>
            <a:fillRect/>
          </a:stretch>
        </p:blipFill>
        <p:spPr>
          <a:xfrm>
            <a:off x="10574790" y="1685500"/>
            <a:ext cx="898656" cy="898656"/>
          </a:xfrm>
          <a:prstGeom prst="rect">
            <a:avLst/>
          </a:prstGeom>
        </p:spPr>
      </p:pic>
      <p:sp>
        <p:nvSpPr>
          <p:cNvPr id="25" name="ZoneTexte 24">
            <a:extLst>
              <a:ext uri="{FF2B5EF4-FFF2-40B4-BE49-F238E27FC236}">
                <a16:creationId xmlns:a16="http://schemas.microsoft.com/office/drawing/2014/main" id="{A0CA100D-210D-6241-955D-225280CC59B0}"/>
              </a:ext>
            </a:extLst>
          </p:cNvPr>
          <p:cNvSpPr txBox="1"/>
          <p:nvPr/>
        </p:nvSpPr>
        <p:spPr>
          <a:xfrm>
            <a:off x="10821178" y="1893548"/>
            <a:ext cx="410690" cy="215444"/>
          </a:xfrm>
          <a:prstGeom prst="rect">
            <a:avLst/>
          </a:prstGeom>
          <a:noFill/>
        </p:spPr>
        <p:txBody>
          <a:bodyPr wrap="none" rtlCol="0">
            <a:spAutoFit/>
          </a:bodyPr>
          <a:lstStyle/>
          <a:p>
            <a:r>
              <a:rPr lang="fr-FR" sz="800" b="1" dirty="0">
                <a:latin typeface="Avenir Roman" panose="02000503020000020003" pitchFamily="2" charset="0"/>
              </a:rPr>
              <a:t>DPO</a:t>
            </a:r>
          </a:p>
        </p:txBody>
      </p:sp>
      <p:sp>
        <p:nvSpPr>
          <p:cNvPr id="51" name="ZoneTexte 50">
            <a:extLst>
              <a:ext uri="{FF2B5EF4-FFF2-40B4-BE49-F238E27FC236}">
                <a16:creationId xmlns:a16="http://schemas.microsoft.com/office/drawing/2014/main" id="{ED3969A7-8A73-DB48-B93D-FEE75C67D7C2}"/>
              </a:ext>
            </a:extLst>
          </p:cNvPr>
          <p:cNvSpPr txBox="1"/>
          <p:nvPr/>
        </p:nvSpPr>
        <p:spPr>
          <a:xfrm rot="18470743">
            <a:off x="10868104" y="2328191"/>
            <a:ext cx="410690" cy="215444"/>
          </a:xfrm>
          <a:prstGeom prst="rect">
            <a:avLst/>
          </a:prstGeom>
          <a:noFill/>
        </p:spPr>
        <p:txBody>
          <a:bodyPr wrap="none" rtlCol="0">
            <a:spAutoFit/>
          </a:bodyPr>
          <a:lstStyle/>
          <a:p>
            <a:r>
              <a:rPr lang="fr-FR" sz="800" b="1" dirty="0">
                <a:solidFill>
                  <a:schemeClr val="bg1"/>
                </a:solidFill>
                <a:latin typeface="Avenir Roman" panose="02000503020000020003" pitchFamily="2" charset="0"/>
              </a:rPr>
              <a:t>DPO</a:t>
            </a:r>
          </a:p>
        </p:txBody>
      </p:sp>
    </p:spTree>
    <p:extLst>
      <p:ext uri="{BB962C8B-B14F-4D97-AF65-F5344CB8AC3E}">
        <p14:creationId xmlns:p14="http://schemas.microsoft.com/office/powerpoint/2010/main" val="175460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graphicEl>
                                              <a:dgm id="{96DCCEA6-0EFD-8B45-B642-D2D758406225}"/>
                                            </p:graphicEl>
                                          </p:spTgt>
                                        </p:tgtEl>
                                        <p:attrNameLst>
                                          <p:attrName>style.visibility</p:attrName>
                                        </p:attrNameLst>
                                      </p:cBhvr>
                                      <p:to>
                                        <p:strVal val="visible"/>
                                      </p:to>
                                    </p:set>
                                    <p:animEffect transition="in" filter="dissolve">
                                      <p:cBhvr>
                                        <p:cTn id="7" dur="500"/>
                                        <p:tgtEl>
                                          <p:spTgt spid="10">
                                            <p:graphicEl>
                                              <a:dgm id="{96DCCEA6-0EFD-8B45-B642-D2D75840622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graphicEl>
                                              <a:dgm id="{BB8E6ABC-4FB4-1241-9545-B5DF8AAA9D07}"/>
                                            </p:graphicEl>
                                          </p:spTgt>
                                        </p:tgtEl>
                                        <p:attrNameLst>
                                          <p:attrName>style.visibility</p:attrName>
                                        </p:attrNameLst>
                                      </p:cBhvr>
                                      <p:to>
                                        <p:strVal val="visible"/>
                                      </p:to>
                                    </p:set>
                                    <p:animEffect transition="in" filter="dissolve">
                                      <p:cBhvr>
                                        <p:cTn id="12" dur="500"/>
                                        <p:tgtEl>
                                          <p:spTgt spid="10">
                                            <p:graphicEl>
                                              <a:dgm id="{BB8E6ABC-4FB4-1241-9545-B5DF8AAA9D07}"/>
                                            </p:graphic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graphicEl>
                                              <a:dgm id="{7BB3F9F5-B9B2-DB4B-B5A0-03D5AEF2C2A7}"/>
                                            </p:graphicEl>
                                          </p:spTgt>
                                        </p:tgtEl>
                                        <p:attrNameLst>
                                          <p:attrName>style.visibility</p:attrName>
                                        </p:attrNameLst>
                                      </p:cBhvr>
                                      <p:to>
                                        <p:strVal val="visible"/>
                                      </p:to>
                                    </p:set>
                                    <p:animEffect transition="in" filter="dissolve">
                                      <p:cBhvr>
                                        <p:cTn id="15" dur="500"/>
                                        <p:tgtEl>
                                          <p:spTgt spid="10">
                                            <p:graphicEl>
                                              <a:dgm id="{7BB3F9F5-B9B2-DB4B-B5A0-03D5AEF2C2A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graphicEl>
                                              <a:dgm id="{1526C0AC-B2E6-D042-BA57-CDE5CB3A2018}"/>
                                            </p:graphicEl>
                                          </p:spTgt>
                                        </p:tgtEl>
                                        <p:attrNameLst>
                                          <p:attrName>style.visibility</p:attrName>
                                        </p:attrNameLst>
                                      </p:cBhvr>
                                      <p:to>
                                        <p:strVal val="visible"/>
                                      </p:to>
                                    </p:set>
                                    <p:animEffect transition="in" filter="dissolve">
                                      <p:cBhvr>
                                        <p:cTn id="20" dur="500"/>
                                        <p:tgtEl>
                                          <p:spTgt spid="10">
                                            <p:graphicEl>
                                              <a:dgm id="{1526C0AC-B2E6-D042-BA57-CDE5CB3A2018}"/>
                                            </p:graphic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graphicEl>
                                              <a:dgm id="{4211A0A3-3FCA-1D40-9E55-245B9EA81071}"/>
                                            </p:graphicEl>
                                          </p:spTgt>
                                        </p:tgtEl>
                                        <p:attrNameLst>
                                          <p:attrName>style.visibility</p:attrName>
                                        </p:attrNameLst>
                                      </p:cBhvr>
                                      <p:to>
                                        <p:strVal val="visible"/>
                                      </p:to>
                                    </p:set>
                                    <p:animEffect transition="in" filter="dissolve">
                                      <p:cBhvr>
                                        <p:cTn id="23" dur="500"/>
                                        <p:tgtEl>
                                          <p:spTgt spid="10">
                                            <p:graphicEl>
                                              <a:dgm id="{4211A0A3-3FCA-1D40-9E55-245B9EA8107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graphicEl>
                                              <a:dgm id="{6888C70F-8F7E-9445-A970-544B2CA37217}"/>
                                            </p:graphicEl>
                                          </p:spTgt>
                                        </p:tgtEl>
                                        <p:attrNameLst>
                                          <p:attrName>style.visibility</p:attrName>
                                        </p:attrNameLst>
                                      </p:cBhvr>
                                      <p:to>
                                        <p:strVal val="visible"/>
                                      </p:to>
                                    </p:set>
                                    <p:animEffect transition="in" filter="dissolve">
                                      <p:cBhvr>
                                        <p:cTn id="28" dur="500"/>
                                        <p:tgtEl>
                                          <p:spTgt spid="10">
                                            <p:graphicEl>
                                              <a:dgm id="{6888C70F-8F7E-9445-A970-544B2CA37217}"/>
                                            </p:graphic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graphicEl>
                                              <a:dgm id="{BE58C913-3FED-9946-B223-EA6B9003B3A0}"/>
                                            </p:graphicEl>
                                          </p:spTgt>
                                        </p:tgtEl>
                                        <p:attrNameLst>
                                          <p:attrName>style.visibility</p:attrName>
                                        </p:attrNameLst>
                                      </p:cBhvr>
                                      <p:to>
                                        <p:strVal val="visible"/>
                                      </p:to>
                                    </p:set>
                                    <p:animEffect transition="in" filter="dissolve">
                                      <p:cBhvr>
                                        <p:cTn id="31" dur="500"/>
                                        <p:tgtEl>
                                          <p:spTgt spid="10">
                                            <p:graphicEl>
                                              <a:dgm id="{BE58C913-3FED-9946-B223-EA6B9003B3A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graphicEl>
                                              <a:dgm id="{54D2B542-E2FD-F941-A7DB-411D9D516B91}"/>
                                            </p:graphicEl>
                                          </p:spTgt>
                                        </p:tgtEl>
                                        <p:attrNameLst>
                                          <p:attrName>style.visibility</p:attrName>
                                        </p:attrNameLst>
                                      </p:cBhvr>
                                      <p:to>
                                        <p:strVal val="visible"/>
                                      </p:to>
                                    </p:set>
                                    <p:animEffect transition="in" filter="dissolve">
                                      <p:cBhvr>
                                        <p:cTn id="36" dur="500"/>
                                        <p:tgtEl>
                                          <p:spTgt spid="10">
                                            <p:graphicEl>
                                              <a:dgm id="{54D2B542-E2FD-F941-A7DB-411D9D516B91}"/>
                                            </p:graphic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graphicEl>
                                              <a:dgm id="{BC0C5E8F-3713-C441-A805-4E4184EE4D66}"/>
                                            </p:graphicEl>
                                          </p:spTgt>
                                        </p:tgtEl>
                                        <p:attrNameLst>
                                          <p:attrName>style.visibility</p:attrName>
                                        </p:attrNameLst>
                                      </p:cBhvr>
                                      <p:to>
                                        <p:strVal val="visible"/>
                                      </p:to>
                                    </p:set>
                                    <p:animEffect transition="in" filter="dissolve">
                                      <p:cBhvr>
                                        <p:cTn id="39" dur="500"/>
                                        <p:tgtEl>
                                          <p:spTgt spid="10">
                                            <p:graphicEl>
                                              <a:dgm id="{BC0C5E8F-3713-C441-A805-4E4184EE4D6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0">
                                            <p:graphicEl>
                                              <a:dgm id="{3FF10BD2-D987-284C-9958-C68F2E95615C}"/>
                                            </p:graphicEl>
                                          </p:spTgt>
                                        </p:tgtEl>
                                        <p:attrNameLst>
                                          <p:attrName>style.visibility</p:attrName>
                                        </p:attrNameLst>
                                      </p:cBhvr>
                                      <p:to>
                                        <p:strVal val="visible"/>
                                      </p:to>
                                    </p:set>
                                    <p:animEffect transition="in" filter="dissolve">
                                      <p:cBhvr>
                                        <p:cTn id="44" dur="500"/>
                                        <p:tgtEl>
                                          <p:spTgt spid="10">
                                            <p:graphicEl>
                                              <a:dgm id="{3FF10BD2-D987-284C-9958-C68F2E95615C}"/>
                                            </p:graphic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0">
                                            <p:graphicEl>
                                              <a:dgm id="{4E1F9B56-83CC-414F-9789-035C2D5FAF7F}"/>
                                            </p:graphicEl>
                                          </p:spTgt>
                                        </p:tgtEl>
                                        <p:attrNameLst>
                                          <p:attrName>style.visibility</p:attrName>
                                        </p:attrNameLst>
                                      </p:cBhvr>
                                      <p:to>
                                        <p:strVal val="visible"/>
                                      </p:to>
                                    </p:set>
                                    <p:animEffect transition="in" filter="dissolve">
                                      <p:cBhvr>
                                        <p:cTn id="47" dur="500"/>
                                        <p:tgtEl>
                                          <p:spTgt spid="10">
                                            <p:graphicEl>
                                              <a:dgm id="{4E1F9B56-83CC-414F-9789-035C2D5FAF7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
                                            <p:graphicEl>
                                              <a:dgm id="{FFAB6C09-B3CE-BC4C-9821-660DFD9E550D}"/>
                                            </p:graphicEl>
                                          </p:spTgt>
                                        </p:tgtEl>
                                        <p:attrNameLst>
                                          <p:attrName>style.visibility</p:attrName>
                                        </p:attrNameLst>
                                      </p:cBhvr>
                                      <p:to>
                                        <p:strVal val="visible"/>
                                      </p:to>
                                    </p:set>
                                    <p:animEffect transition="in" filter="dissolve">
                                      <p:cBhvr>
                                        <p:cTn id="52" dur="500"/>
                                        <p:tgtEl>
                                          <p:spTgt spid="10">
                                            <p:graphicEl>
                                              <a:dgm id="{FFAB6C09-B3CE-BC4C-9821-660DFD9E550D}"/>
                                            </p:graphic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0">
                                            <p:graphicEl>
                                              <a:dgm id="{7211F65E-FB1C-884D-A3D4-E06CD1146CD0}"/>
                                            </p:graphicEl>
                                          </p:spTgt>
                                        </p:tgtEl>
                                        <p:attrNameLst>
                                          <p:attrName>style.visibility</p:attrName>
                                        </p:attrNameLst>
                                      </p:cBhvr>
                                      <p:to>
                                        <p:strVal val="visible"/>
                                      </p:to>
                                    </p:set>
                                    <p:animEffect transition="in" filter="dissolve">
                                      <p:cBhvr>
                                        <p:cTn id="55" dur="500"/>
                                        <p:tgtEl>
                                          <p:spTgt spid="10">
                                            <p:graphicEl>
                                              <a:dgm id="{7211F65E-FB1C-884D-A3D4-E06CD1146CD0}"/>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
                                            <p:graphicEl>
                                              <a:dgm id="{73438C13-4DF1-E446-9469-728D34D9B301}"/>
                                            </p:graphicEl>
                                          </p:spTgt>
                                        </p:tgtEl>
                                        <p:attrNameLst>
                                          <p:attrName>style.visibility</p:attrName>
                                        </p:attrNameLst>
                                      </p:cBhvr>
                                      <p:to>
                                        <p:strVal val="visible"/>
                                      </p:to>
                                    </p:set>
                                    <p:animEffect transition="in" filter="dissolve">
                                      <p:cBhvr>
                                        <p:cTn id="60" dur="500"/>
                                        <p:tgtEl>
                                          <p:spTgt spid="10">
                                            <p:graphicEl>
                                              <a:dgm id="{73438C13-4DF1-E446-9469-728D34D9B301}"/>
                                            </p:graphic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
                                            <p:graphicEl>
                                              <a:dgm id="{C425707E-D4FD-F947-A0A4-F935FCA5B21A}"/>
                                            </p:graphicEl>
                                          </p:spTgt>
                                        </p:tgtEl>
                                        <p:attrNameLst>
                                          <p:attrName>style.visibility</p:attrName>
                                        </p:attrNameLst>
                                      </p:cBhvr>
                                      <p:to>
                                        <p:strVal val="visible"/>
                                      </p:to>
                                    </p:set>
                                    <p:animEffect transition="in" filter="dissolve">
                                      <p:cBhvr>
                                        <p:cTn id="63" dur="500"/>
                                        <p:tgtEl>
                                          <p:spTgt spid="10">
                                            <p:graphicEl>
                                              <a:dgm id="{C425707E-D4FD-F947-A0A4-F935FCA5B21A}"/>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dissolv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xEl>
                                              <p:pRg st="0" end="0"/>
                                            </p:txEl>
                                          </p:spTgt>
                                        </p:tgtEl>
                                        <p:attrNameLst>
                                          <p:attrName>style.visibility</p:attrName>
                                        </p:attrNameLst>
                                      </p:cBhvr>
                                      <p:to>
                                        <p:strVal val="visible"/>
                                      </p:to>
                                    </p:set>
                                    <p:animEffect transition="in" filter="fade">
                                      <p:cBhvr>
                                        <p:cTn id="73" dur="500"/>
                                        <p:tgtEl>
                                          <p:spTgt spid="42">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dissolve">
                                      <p:cBhvr>
                                        <p:cTn id="78" dur="500"/>
                                        <p:tgtEl>
                                          <p:spTgt spid="45"/>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dissolv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dissolve">
                                      <p:cBhvr>
                                        <p:cTn id="88" dur="500"/>
                                        <p:tgtEl>
                                          <p:spTgt spid="24"/>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dissolve">
                                      <p:cBhvr>
                                        <p:cTn id="91" dur="500"/>
                                        <p:tgtEl>
                                          <p:spTgt spid="5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6">
                                            <p:txEl>
                                              <p:pRg st="0" end="0"/>
                                            </p:txEl>
                                          </p:spTgt>
                                        </p:tgtEl>
                                        <p:attrNameLst>
                                          <p:attrName>style.visibility</p:attrName>
                                        </p:attrNameLst>
                                      </p:cBhvr>
                                      <p:to>
                                        <p:strVal val="visible"/>
                                      </p:to>
                                    </p:set>
                                    <p:animEffect transition="in" filter="fade">
                                      <p:cBhvr>
                                        <p:cTn id="99" dur="500"/>
                                        <p:tgtEl>
                                          <p:spTgt spid="16">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12" grpId="0"/>
      <p:bldP spid="35" grpId="0"/>
      <p:bldP spid="37" grpId="0"/>
      <p:bldP spid="38" grpId="0"/>
      <p:bldP spid="39" grpId="0"/>
      <p:bldP spid="40" grpId="0"/>
      <p:bldP spid="41" grpId="0"/>
      <p:bldP spid="25"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Législation</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7</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Dans le monde</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pic>
        <p:nvPicPr>
          <p:cNvPr id="4" name="Image 3">
            <a:extLst>
              <a:ext uri="{FF2B5EF4-FFF2-40B4-BE49-F238E27FC236}">
                <a16:creationId xmlns:a16="http://schemas.microsoft.com/office/drawing/2014/main" id="{8B072CE9-7677-254F-8DAD-F9AE743F5508}"/>
              </a:ext>
            </a:extLst>
          </p:cNvPr>
          <p:cNvPicPr>
            <a:picLocks noChangeAspect="1"/>
          </p:cNvPicPr>
          <p:nvPr/>
        </p:nvPicPr>
        <p:blipFill>
          <a:blip r:embed="rId3"/>
          <a:stretch>
            <a:fillRect/>
          </a:stretch>
        </p:blipFill>
        <p:spPr>
          <a:xfrm>
            <a:off x="774647" y="1363433"/>
            <a:ext cx="7318391" cy="4787582"/>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1C006762-353E-A941-BD95-0A0B4177143D}"/>
              </a:ext>
            </a:extLst>
          </p:cNvPr>
          <p:cNvPicPr>
            <a:picLocks noChangeAspect="1"/>
          </p:cNvPicPr>
          <p:nvPr/>
        </p:nvPicPr>
        <p:blipFill>
          <a:blip r:embed="rId4"/>
          <a:stretch>
            <a:fillRect/>
          </a:stretch>
        </p:blipFill>
        <p:spPr>
          <a:xfrm>
            <a:off x="9052081" y="1405975"/>
            <a:ext cx="2332020" cy="950298"/>
          </a:xfrm>
          <a:prstGeom prst="rect">
            <a:avLst/>
          </a:prstGeom>
          <a:effectLst>
            <a:outerShdw blurRad="50800" dist="38100" dir="2700000" algn="tl" rotWithShape="0">
              <a:prstClr val="black">
                <a:alpha val="40000"/>
              </a:prstClr>
            </a:outerShdw>
          </a:effectLst>
        </p:spPr>
      </p:pic>
      <p:pic>
        <p:nvPicPr>
          <p:cNvPr id="12" name="Image 11">
            <a:extLst>
              <a:ext uri="{FF2B5EF4-FFF2-40B4-BE49-F238E27FC236}">
                <a16:creationId xmlns:a16="http://schemas.microsoft.com/office/drawing/2014/main" id="{99590DD0-8A20-7546-9201-BC3E028E2E33}"/>
              </a:ext>
            </a:extLst>
          </p:cNvPr>
          <p:cNvPicPr>
            <a:picLocks noChangeAspect="1"/>
          </p:cNvPicPr>
          <p:nvPr/>
        </p:nvPicPr>
        <p:blipFill>
          <a:blip r:embed="rId5"/>
          <a:stretch>
            <a:fillRect/>
          </a:stretch>
        </p:blipFill>
        <p:spPr>
          <a:xfrm>
            <a:off x="8801950" y="2310282"/>
            <a:ext cx="2495805" cy="1609794"/>
          </a:xfrm>
          <a:prstGeom prst="rect">
            <a:avLst/>
          </a:prstGeom>
          <a:effectLst>
            <a:outerShdw blurRad="50800" dist="38100" dir="2700000" algn="tl" rotWithShape="0">
              <a:prstClr val="black">
                <a:alpha val="40000"/>
              </a:prstClr>
            </a:outerShdw>
          </a:effectLst>
        </p:spPr>
      </p:pic>
      <p:pic>
        <p:nvPicPr>
          <p:cNvPr id="14" name="Image 13">
            <a:extLst>
              <a:ext uri="{FF2B5EF4-FFF2-40B4-BE49-F238E27FC236}">
                <a16:creationId xmlns:a16="http://schemas.microsoft.com/office/drawing/2014/main" id="{1420BD07-CC85-4241-8FE6-606E915EED92}"/>
              </a:ext>
            </a:extLst>
          </p:cNvPr>
          <p:cNvPicPr>
            <a:picLocks noChangeAspect="1"/>
          </p:cNvPicPr>
          <p:nvPr/>
        </p:nvPicPr>
        <p:blipFill>
          <a:blip r:embed="rId6"/>
          <a:stretch>
            <a:fillRect/>
          </a:stretch>
        </p:blipFill>
        <p:spPr>
          <a:xfrm>
            <a:off x="8437672" y="4020632"/>
            <a:ext cx="3224363" cy="2130383"/>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844698BD-B319-5347-A90C-75B0B0EDBC5B}"/>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74647" y="2649894"/>
            <a:ext cx="6439695" cy="3501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973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Solutions mises en places</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8</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Mise en conformité de l’existant</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graphicFrame>
        <p:nvGraphicFramePr>
          <p:cNvPr id="9" name="Diagramme 8">
            <a:extLst>
              <a:ext uri="{FF2B5EF4-FFF2-40B4-BE49-F238E27FC236}">
                <a16:creationId xmlns:a16="http://schemas.microsoft.com/office/drawing/2014/main" id="{152FC7D9-F460-0B46-B5DA-3DFB3578B23F}"/>
              </a:ext>
            </a:extLst>
          </p:cNvPr>
          <p:cNvGraphicFramePr/>
          <p:nvPr>
            <p:extLst>
              <p:ext uri="{D42A27DB-BD31-4B8C-83A1-F6EECF244321}">
                <p14:modId xmlns:p14="http://schemas.microsoft.com/office/powerpoint/2010/main" val="3859548968"/>
              </p:ext>
            </p:extLst>
          </p:nvPr>
        </p:nvGraphicFramePr>
        <p:xfrm>
          <a:off x="756745" y="1818091"/>
          <a:ext cx="6621517" cy="419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Graphique 9">
            <a:extLst>
              <a:ext uri="{FF2B5EF4-FFF2-40B4-BE49-F238E27FC236}">
                <a16:creationId xmlns:a16="http://schemas.microsoft.com/office/drawing/2014/main" id="{08FD76B9-6581-5B4C-923B-3FB9E1FDBD38}"/>
              </a:ext>
            </a:extLst>
          </p:cNvPr>
          <p:cNvGraphicFramePr/>
          <p:nvPr>
            <p:extLst>
              <p:ext uri="{D42A27DB-BD31-4B8C-83A1-F6EECF244321}">
                <p14:modId xmlns:p14="http://schemas.microsoft.com/office/powerpoint/2010/main" val="2509382257"/>
              </p:ext>
            </p:extLst>
          </p:nvPr>
        </p:nvGraphicFramePr>
        <p:xfrm>
          <a:off x="7258074" y="1166624"/>
          <a:ext cx="4933926" cy="4698693"/>
        </p:xfrm>
        <a:graphic>
          <a:graphicData uri="http://schemas.openxmlformats.org/drawingml/2006/chart">
            <c:chart xmlns:c="http://schemas.openxmlformats.org/drawingml/2006/chart" xmlns:r="http://schemas.openxmlformats.org/officeDocument/2006/relationships" r:id="rId8"/>
          </a:graphicData>
        </a:graphic>
      </p:graphicFrame>
      <p:sp>
        <p:nvSpPr>
          <p:cNvPr id="11" name="Rectangle 10">
            <a:extLst>
              <a:ext uri="{FF2B5EF4-FFF2-40B4-BE49-F238E27FC236}">
                <a16:creationId xmlns:a16="http://schemas.microsoft.com/office/drawing/2014/main" id="{FF5A3F21-D895-094F-AED1-52804AE1BDAC}"/>
              </a:ext>
            </a:extLst>
          </p:cNvPr>
          <p:cNvSpPr/>
          <p:nvPr/>
        </p:nvSpPr>
        <p:spPr>
          <a:xfrm>
            <a:off x="7786017" y="5865318"/>
            <a:ext cx="4243893" cy="461665"/>
          </a:xfrm>
          <a:prstGeom prst="rect">
            <a:avLst/>
          </a:prstGeom>
        </p:spPr>
        <p:txBody>
          <a:bodyPr wrap="square">
            <a:spAutoFit/>
          </a:bodyPr>
          <a:lstStyle/>
          <a:p>
            <a:pPr algn="ctr"/>
            <a:r>
              <a:rPr lang="en" sz="1200" u="sng" dirty="0">
                <a:latin typeface="Avenir Roman" panose="02000503020000020003" pitchFamily="2" charset="0"/>
              </a:rPr>
              <a:t>Source</a:t>
            </a:r>
            <a:r>
              <a:rPr lang="en" sz="1200" dirty="0">
                <a:latin typeface="Avenir Roman" panose="02000503020000020003" pitchFamily="2" charset="0"/>
              </a:rPr>
              <a:t>: Cisco 2019 Data Privacy Benchmark Study,</a:t>
            </a:r>
          </a:p>
          <a:p>
            <a:pPr algn="ctr"/>
            <a:r>
              <a:rPr lang="en" sz="1200" dirty="0">
                <a:latin typeface="Avenir Roman" panose="02000503020000020003" pitchFamily="2" charset="0"/>
              </a:rPr>
              <a:t>(3206 </a:t>
            </a:r>
            <a:r>
              <a:rPr lang="fr-FR" sz="1200" dirty="0">
                <a:latin typeface="Avenir Roman" panose="02000503020000020003" pitchFamily="2" charset="0"/>
              </a:rPr>
              <a:t>entreprises interrogées)</a:t>
            </a:r>
          </a:p>
        </p:txBody>
      </p:sp>
      <p:sp>
        <p:nvSpPr>
          <p:cNvPr id="12" name="ZoneTexte 11">
            <a:extLst>
              <a:ext uri="{FF2B5EF4-FFF2-40B4-BE49-F238E27FC236}">
                <a16:creationId xmlns:a16="http://schemas.microsoft.com/office/drawing/2014/main" id="{5F036787-403D-6944-9999-4C90B4FA63CC}"/>
              </a:ext>
            </a:extLst>
          </p:cNvPr>
          <p:cNvSpPr txBox="1"/>
          <p:nvPr/>
        </p:nvSpPr>
        <p:spPr>
          <a:xfrm>
            <a:off x="645131" y="1337762"/>
            <a:ext cx="1619546" cy="400110"/>
          </a:xfrm>
          <a:prstGeom prst="rect">
            <a:avLst/>
          </a:prstGeom>
          <a:noFill/>
        </p:spPr>
        <p:txBody>
          <a:bodyPr wrap="none" rtlCol="0">
            <a:spAutoFit/>
          </a:bodyPr>
          <a:lstStyle/>
          <a:p>
            <a:r>
              <a:rPr lang="fr-FR" sz="2000" dirty="0">
                <a:latin typeface="Avenir Roman" panose="02000503020000020003" pitchFamily="2" charset="0"/>
              </a:rPr>
              <a:t>Démarche</a:t>
            </a:r>
            <a:r>
              <a:rPr lang="fr-FR" dirty="0">
                <a:latin typeface="Avenir Roman" panose="02000503020000020003" pitchFamily="2" charset="0"/>
              </a:rPr>
              <a:t> :  </a:t>
            </a:r>
          </a:p>
        </p:txBody>
      </p:sp>
    </p:spTree>
    <p:extLst>
      <p:ext uri="{BB962C8B-B14F-4D97-AF65-F5344CB8AC3E}">
        <p14:creationId xmlns:p14="http://schemas.microsoft.com/office/powerpoint/2010/main" val="25235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F6C8BBB3-2E7F-4746-BA7F-0E438F6324A6}"/>
                                            </p:graphicEl>
                                          </p:spTgt>
                                        </p:tgtEl>
                                        <p:attrNameLst>
                                          <p:attrName>style.visibility</p:attrName>
                                        </p:attrNameLst>
                                      </p:cBhvr>
                                      <p:to>
                                        <p:strVal val="visible"/>
                                      </p:to>
                                    </p:set>
                                    <p:animEffect transition="in" filter="fade">
                                      <p:cBhvr>
                                        <p:cTn id="12" dur="500"/>
                                        <p:tgtEl>
                                          <p:spTgt spid="9">
                                            <p:graphicEl>
                                              <a:dgm id="{F6C8BBB3-2E7F-4746-BA7F-0E438F6324A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A97ACE42-FC6E-C945-BA3F-ED545BA51242}"/>
                                            </p:graphicEl>
                                          </p:spTgt>
                                        </p:tgtEl>
                                        <p:attrNameLst>
                                          <p:attrName>style.visibility</p:attrName>
                                        </p:attrNameLst>
                                      </p:cBhvr>
                                      <p:to>
                                        <p:strVal val="visible"/>
                                      </p:to>
                                    </p:set>
                                    <p:animEffect transition="in" filter="fade">
                                      <p:cBhvr>
                                        <p:cTn id="15" dur="500"/>
                                        <p:tgtEl>
                                          <p:spTgt spid="9">
                                            <p:graphicEl>
                                              <a:dgm id="{A97ACE42-FC6E-C945-BA3F-ED545BA5124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5DAF2D55-3883-C540-B912-F29984CA33AE}"/>
                                            </p:graphicEl>
                                          </p:spTgt>
                                        </p:tgtEl>
                                        <p:attrNameLst>
                                          <p:attrName>style.visibility</p:attrName>
                                        </p:attrNameLst>
                                      </p:cBhvr>
                                      <p:to>
                                        <p:strVal val="visible"/>
                                      </p:to>
                                    </p:set>
                                    <p:animEffect transition="in" filter="fade">
                                      <p:cBhvr>
                                        <p:cTn id="20" dur="500"/>
                                        <p:tgtEl>
                                          <p:spTgt spid="9">
                                            <p:graphicEl>
                                              <a:dgm id="{5DAF2D55-3883-C540-B912-F29984CA33A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77DC2B88-54CB-3746-82C0-35A8C31C9DD8}"/>
                                            </p:graphicEl>
                                          </p:spTgt>
                                        </p:tgtEl>
                                        <p:attrNameLst>
                                          <p:attrName>style.visibility</p:attrName>
                                        </p:attrNameLst>
                                      </p:cBhvr>
                                      <p:to>
                                        <p:strVal val="visible"/>
                                      </p:to>
                                    </p:set>
                                    <p:animEffect transition="in" filter="fade">
                                      <p:cBhvr>
                                        <p:cTn id="23" dur="500"/>
                                        <p:tgtEl>
                                          <p:spTgt spid="9">
                                            <p:graphicEl>
                                              <a:dgm id="{77DC2B88-54CB-3746-82C0-35A8C31C9DD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graphicEl>
                                              <a:dgm id="{B73E2A8E-A9B7-FA4B-9ED3-D8F6C1B4AD8E}"/>
                                            </p:graphicEl>
                                          </p:spTgt>
                                        </p:tgtEl>
                                        <p:attrNameLst>
                                          <p:attrName>style.visibility</p:attrName>
                                        </p:attrNameLst>
                                      </p:cBhvr>
                                      <p:to>
                                        <p:strVal val="visible"/>
                                      </p:to>
                                    </p:set>
                                    <p:animEffect transition="in" filter="fade">
                                      <p:cBhvr>
                                        <p:cTn id="28" dur="500"/>
                                        <p:tgtEl>
                                          <p:spTgt spid="9">
                                            <p:graphicEl>
                                              <a:dgm id="{B73E2A8E-A9B7-FA4B-9ED3-D8F6C1B4AD8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graphicEl>
                                              <a:dgm id="{7DA948F8-37E9-8B44-83DB-09257081E9D9}"/>
                                            </p:graphicEl>
                                          </p:spTgt>
                                        </p:tgtEl>
                                        <p:attrNameLst>
                                          <p:attrName>style.visibility</p:attrName>
                                        </p:attrNameLst>
                                      </p:cBhvr>
                                      <p:to>
                                        <p:strVal val="visible"/>
                                      </p:to>
                                    </p:set>
                                    <p:animEffect transition="in" filter="fade">
                                      <p:cBhvr>
                                        <p:cTn id="31" dur="500"/>
                                        <p:tgtEl>
                                          <p:spTgt spid="9">
                                            <p:graphicEl>
                                              <a:dgm id="{7DA948F8-37E9-8B44-83DB-09257081E9D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graphicEl>
                                              <a:dgm id="{7FDB19FD-D31F-924E-9235-4145FB9FCAC7}"/>
                                            </p:graphicEl>
                                          </p:spTgt>
                                        </p:tgtEl>
                                        <p:attrNameLst>
                                          <p:attrName>style.visibility</p:attrName>
                                        </p:attrNameLst>
                                      </p:cBhvr>
                                      <p:to>
                                        <p:strVal val="visible"/>
                                      </p:to>
                                    </p:set>
                                    <p:animEffect transition="in" filter="fade">
                                      <p:cBhvr>
                                        <p:cTn id="36" dur="500"/>
                                        <p:tgtEl>
                                          <p:spTgt spid="9">
                                            <p:graphicEl>
                                              <a:dgm id="{7FDB19FD-D31F-924E-9235-4145FB9FCAC7}"/>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graphicEl>
                                              <a:dgm id="{EEF9A091-1207-E148-8AD1-17F6E11D1C46}"/>
                                            </p:graphicEl>
                                          </p:spTgt>
                                        </p:tgtEl>
                                        <p:attrNameLst>
                                          <p:attrName>style.visibility</p:attrName>
                                        </p:attrNameLst>
                                      </p:cBhvr>
                                      <p:to>
                                        <p:strVal val="visible"/>
                                      </p:to>
                                    </p:set>
                                    <p:animEffect transition="in" filter="fade">
                                      <p:cBhvr>
                                        <p:cTn id="39" dur="500"/>
                                        <p:tgtEl>
                                          <p:spTgt spid="9">
                                            <p:graphicEl>
                                              <a:dgm id="{EEF9A091-1207-E148-8AD1-17F6E11D1C46}"/>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graphicEl>
                                              <a:dgm id="{960F0EB0-9B2E-6B40-8E2F-AF61DD651ADB}"/>
                                            </p:graphicEl>
                                          </p:spTgt>
                                        </p:tgtEl>
                                        <p:attrNameLst>
                                          <p:attrName>style.visibility</p:attrName>
                                        </p:attrNameLst>
                                      </p:cBhvr>
                                      <p:to>
                                        <p:strVal val="visible"/>
                                      </p:to>
                                    </p:set>
                                    <p:animEffect transition="in" filter="fade">
                                      <p:cBhvr>
                                        <p:cTn id="44" dur="500"/>
                                        <p:tgtEl>
                                          <p:spTgt spid="9">
                                            <p:graphicEl>
                                              <a:dgm id="{960F0EB0-9B2E-6B40-8E2F-AF61DD651ADB}"/>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graphicEl>
                                              <a:dgm id="{CAACF007-9ACC-894C-8A15-C2A4224EF9F6}"/>
                                            </p:graphicEl>
                                          </p:spTgt>
                                        </p:tgtEl>
                                        <p:attrNameLst>
                                          <p:attrName>style.visibility</p:attrName>
                                        </p:attrNameLst>
                                      </p:cBhvr>
                                      <p:to>
                                        <p:strVal val="visible"/>
                                      </p:to>
                                    </p:set>
                                    <p:animEffect transition="in" filter="fade">
                                      <p:cBhvr>
                                        <p:cTn id="47" dur="500"/>
                                        <p:tgtEl>
                                          <p:spTgt spid="9">
                                            <p:graphicEl>
                                              <a:dgm id="{CAACF007-9ACC-894C-8A15-C2A4224EF9F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dissolve">
                                      <p:cBhvr>
                                        <p:cTn id="52" dur="500"/>
                                        <p:tgtEl>
                                          <p:spTgt spid="10">
                                            <p:graphicEl>
                                              <a:chart seriesIdx="-3" categoryIdx="-3" bldStep="gridLegend"/>
                                            </p:graphic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par>
                          <p:cTn id="56" fill="hold">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10">
                                            <p:graphicEl>
                                              <a:chart seriesIdx="-4" categoryIdx="0" bldStep="category"/>
                                            </p:graphicEl>
                                          </p:spTgt>
                                        </p:tgtEl>
                                        <p:attrNameLst>
                                          <p:attrName>style.visibility</p:attrName>
                                        </p:attrNameLst>
                                      </p:cBhvr>
                                      <p:to>
                                        <p:strVal val="visible"/>
                                      </p:to>
                                    </p:set>
                                    <p:animEffect transition="in" filter="dissolve">
                                      <p:cBhvr>
                                        <p:cTn id="59" dur="500"/>
                                        <p:tgtEl>
                                          <p:spTgt spid="10">
                                            <p:graphicEl>
                                              <a:chart seriesIdx="-4" categoryIdx="0" bldStep="category"/>
                                            </p:graphicEl>
                                          </p:spTgt>
                                        </p:tgtEl>
                                      </p:cBhvr>
                                    </p:animEffect>
                                  </p:childTnLst>
                                </p:cTn>
                              </p:par>
                            </p:childTnLst>
                          </p:cTn>
                        </p:par>
                        <p:par>
                          <p:cTn id="60" fill="hold">
                            <p:stCondLst>
                              <p:cond delay="1000"/>
                            </p:stCondLst>
                            <p:childTnLst>
                              <p:par>
                                <p:cTn id="61" presetID="9" presetClass="entr" presetSubtype="0" fill="hold" grpId="0" nodeType="afterEffect">
                                  <p:stCondLst>
                                    <p:cond delay="0"/>
                                  </p:stCondLst>
                                  <p:childTnLst>
                                    <p:set>
                                      <p:cBhvr>
                                        <p:cTn id="62" dur="1" fill="hold">
                                          <p:stCondLst>
                                            <p:cond delay="0"/>
                                          </p:stCondLst>
                                        </p:cTn>
                                        <p:tgtEl>
                                          <p:spTgt spid="10">
                                            <p:graphicEl>
                                              <a:chart seriesIdx="-4" categoryIdx="1" bldStep="category"/>
                                            </p:graphicEl>
                                          </p:spTgt>
                                        </p:tgtEl>
                                        <p:attrNameLst>
                                          <p:attrName>style.visibility</p:attrName>
                                        </p:attrNameLst>
                                      </p:cBhvr>
                                      <p:to>
                                        <p:strVal val="visible"/>
                                      </p:to>
                                    </p:set>
                                    <p:animEffect transition="in" filter="dissolve">
                                      <p:cBhvr>
                                        <p:cTn id="63" dur="500"/>
                                        <p:tgtEl>
                                          <p:spTgt spid="10">
                                            <p:graphicEl>
                                              <a:chart seriesIdx="-4" categoryIdx="1" bldStep="category"/>
                                            </p:graphicEl>
                                          </p:spTgt>
                                        </p:tgtEl>
                                      </p:cBhvr>
                                    </p:animEffect>
                                  </p:childTnLst>
                                </p:cTn>
                              </p:par>
                            </p:childTnLst>
                          </p:cTn>
                        </p:par>
                        <p:par>
                          <p:cTn id="64" fill="hold">
                            <p:stCondLst>
                              <p:cond delay="1500"/>
                            </p:stCondLst>
                            <p:childTnLst>
                              <p:par>
                                <p:cTn id="65" presetID="9" presetClass="entr" presetSubtype="0" fill="hold" grpId="0" nodeType="afterEffect">
                                  <p:stCondLst>
                                    <p:cond delay="0"/>
                                  </p:stCondLst>
                                  <p:childTnLst>
                                    <p:set>
                                      <p:cBhvr>
                                        <p:cTn id="66" dur="1" fill="hold">
                                          <p:stCondLst>
                                            <p:cond delay="0"/>
                                          </p:stCondLst>
                                        </p:cTn>
                                        <p:tgtEl>
                                          <p:spTgt spid="10">
                                            <p:graphicEl>
                                              <a:chart seriesIdx="-4" categoryIdx="2" bldStep="category"/>
                                            </p:graphicEl>
                                          </p:spTgt>
                                        </p:tgtEl>
                                        <p:attrNameLst>
                                          <p:attrName>style.visibility</p:attrName>
                                        </p:attrNameLst>
                                      </p:cBhvr>
                                      <p:to>
                                        <p:strVal val="visible"/>
                                      </p:to>
                                    </p:set>
                                    <p:animEffect transition="in" filter="dissolve">
                                      <p:cBhvr>
                                        <p:cTn id="67" dur="500"/>
                                        <p:tgtEl>
                                          <p:spTgt spid="10">
                                            <p:graphicEl>
                                              <a:chart seriesIdx="-4" categoryIdx="2" bldStep="category"/>
                                            </p:graphicEl>
                                          </p:spTgt>
                                        </p:tgtEl>
                                      </p:cBhvr>
                                    </p:animEffect>
                                  </p:childTnLst>
                                </p:cTn>
                              </p:par>
                            </p:childTnLst>
                          </p:cTn>
                        </p:par>
                        <p:par>
                          <p:cTn id="68" fill="hold">
                            <p:stCondLst>
                              <p:cond delay="2000"/>
                            </p:stCondLst>
                            <p:childTnLst>
                              <p:par>
                                <p:cTn id="69" presetID="9" presetClass="entr" presetSubtype="0" fill="hold" grpId="0" nodeType="afterEffect">
                                  <p:stCondLst>
                                    <p:cond delay="0"/>
                                  </p:stCondLst>
                                  <p:childTnLst>
                                    <p:set>
                                      <p:cBhvr>
                                        <p:cTn id="70" dur="1" fill="hold">
                                          <p:stCondLst>
                                            <p:cond delay="0"/>
                                          </p:stCondLst>
                                        </p:cTn>
                                        <p:tgtEl>
                                          <p:spTgt spid="10">
                                            <p:graphicEl>
                                              <a:chart seriesIdx="-4" categoryIdx="3" bldStep="category"/>
                                            </p:graphicEl>
                                          </p:spTgt>
                                        </p:tgtEl>
                                        <p:attrNameLst>
                                          <p:attrName>style.visibility</p:attrName>
                                        </p:attrNameLst>
                                      </p:cBhvr>
                                      <p:to>
                                        <p:strVal val="visible"/>
                                      </p:to>
                                    </p:set>
                                    <p:animEffect transition="in" filter="dissolve">
                                      <p:cBhvr>
                                        <p:cTn id="71" dur="500"/>
                                        <p:tgtEl>
                                          <p:spTgt spid="10">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10" grpId="0" uiExpand="1">
        <p:bldSub>
          <a:bldChart bld="category"/>
        </p:bldSub>
      </p:bldGraphic>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7F12C7-CC84-744E-87B8-31D8D8248B4C}"/>
              </a:ext>
            </a:extLst>
          </p:cNvPr>
          <p:cNvSpPr>
            <a:spLocks noGrp="1"/>
          </p:cNvSpPr>
          <p:nvPr>
            <p:ph type="title"/>
          </p:nvPr>
        </p:nvSpPr>
        <p:spPr>
          <a:xfrm>
            <a:off x="645132" y="211335"/>
            <a:ext cx="9404723" cy="489169"/>
          </a:xfrm>
        </p:spPr>
        <p:txBody>
          <a:bodyPr/>
          <a:lstStyle/>
          <a:p>
            <a:r>
              <a:rPr lang="fr-FR" sz="3600" dirty="0">
                <a:latin typeface="Raleway Light" panose="020B0403030101060003" pitchFamily="34" charset="77"/>
              </a:rPr>
              <a:t>Solutions mises en places</a:t>
            </a:r>
          </a:p>
        </p:txBody>
      </p:sp>
      <p:sp>
        <p:nvSpPr>
          <p:cNvPr id="5" name="Espace réservé du numéro de diapositive 4">
            <a:extLst>
              <a:ext uri="{FF2B5EF4-FFF2-40B4-BE49-F238E27FC236}">
                <a16:creationId xmlns:a16="http://schemas.microsoft.com/office/drawing/2014/main" id="{97A35C41-B79E-3F40-A1EE-7DC41CE612D3}"/>
              </a:ext>
            </a:extLst>
          </p:cNvPr>
          <p:cNvSpPr>
            <a:spLocks noGrp="1"/>
          </p:cNvSpPr>
          <p:nvPr>
            <p:ph type="sldNum" sz="quarter" idx="12"/>
          </p:nvPr>
        </p:nvSpPr>
        <p:spPr/>
        <p:txBody>
          <a:bodyPr/>
          <a:lstStyle/>
          <a:p>
            <a:fld id="{D57F1E4F-1CFF-5643-939E-02111984F565}" type="slidenum">
              <a:rPr lang="en-US" smtClean="0"/>
              <a:t>9</a:t>
            </a:fld>
            <a:endParaRPr lang="en-US" dirty="0"/>
          </a:p>
        </p:txBody>
      </p:sp>
      <p:sp>
        <p:nvSpPr>
          <p:cNvPr id="7" name="Titre 1">
            <a:extLst>
              <a:ext uri="{FF2B5EF4-FFF2-40B4-BE49-F238E27FC236}">
                <a16:creationId xmlns:a16="http://schemas.microsoft.com/office/drawing/2014/main" id="{57CFE78B-9E0D-9847-98D6-60D8835BB1AC}"/>
              </a:ext>
            </a:extLst>
          </p:cNvPr>
          <p:cNvSpPr txBox="1">
            <a:spLocks/>
          </p:cNvSpPr>
          <p:nvPr/>
        </p:nvSpPr>
        <p:spPr>
          <a:xfrm>
            <a:off x="645131" y="761849"/>
            <a:ext cx="9404723" cy="404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000" dirty="0">
                <a:latin typeface="Raleway Medium" panose="020B0503030101060003" pitchFamily="34" charset="77"/>
                <a:ea typeface="Roboto" panose="02000000000000000000" pitchFamily="2" charset="0"/>
                <a:cs typeface="Calibri Light" panose="020F0302020204030204" pitchFamily="34" charset="0"/>
              </a:rPr>
              <a:t>AIPD (Analyse d’Impact pour la Protection des Données)</a:t>
            </a:r>
            <a:endParaRPr lang="fr-FR" sz="3600" dirty="0">
              <a:latin typeface="Raleway Medium" panose="020B0503030101060003" pitchFamily="34" charset="77"/>
              <a:ea typeface="Roboto" panose="02000000000000000000" pitchFamily="2" charset="0"/>
              <a:cs typeface="Calibri Light" panose="020F0302020204030204" pitchFamily="34" charset="0"/>
            </a:endParaRPr>
          </a:p>
        </p:txBody>
      </p:sp>
      <p:sp>
        <p:nvSpPr>
          <p:cNvPr id="33" name="Espace réservé du pied de page 32">
            <a:extLst>
              <a:ext uri="{FF2B5EF4-FFF2-40B4-BE49-F238E27FC236}">
                <a16:creationId xmlns:a16="http://schemas.microsoft.com/office/drawing/2014/main" id="{B9BDFD58-A1A4-8341-BA6E-2193A7F678A6}"/>
              </a:ext>
            </a:extLst>
          </p:cNvPr>
          <p:cNvSpPr>
            <a:spLocks noGrp="1"/>
          </p:cNvSpPr>
          <p:nvPr>
            <p:ph type="ftr" sz="quarter" idx="11"/>
          </p:nvPr>
        </p:nvSpPr>
        <p:spPr>
          <a:xfrm>
            <a:off x="1973908" y="6493574"/>
            <a:ext cx="8244183" cy="338554"/>
          </a:xfrm>
        </p:spPr>
        <p:txBody>
          <a:bodyPr/>
          <a:lstStyle/>
          <a:p>
            <a:pPr algn="ctr"/>
            <a:r>
              <a:rPr lang="fr-FR" dirty="0"/>
              <a:t>Jérémy JULLIENNE, Wareine-Kyndra KANA-ZEBAZE, Mickael LAMOTTE, Clément LEFEVRE – IATIC 5 2019/2020</a:t>
            </a:r>
          </a:p>
        </p:txBody>
      </p:sp>
      <p:graphicFrame>
        <p:nvGraphicFramePr>
          <p:cNvPr id="93" name="Diagramme 92">
            <a:extLst>
              <a:ext uri="{FF2B5EF4-FFF2-40B4-BE49-F238E27FC236}">
                <a16:creationId xmlns:a16="http://schemas.microsoft.com/office/drawing/2014/main" id="{02F8A2E9-562D-7D4E-9FE5-23FB3A7B0FD4}"/>
              </a:ext>
            </a:extLst>
          </p:cNvPr>
          <p:cNvGraphicFramePr/>
          <p:nvPr>
            <p:extLst>
              <p:ext uri="{D42A27DB-BD31-4B8C-83A1-F6EECF244321}">
                <p14:modId xmlns:p14="http://schemas.microsoft.com/office/powerpoint/2010/main" val="2020084406"/>
              </p:ext>
            </p:extLst>
          </p:nvPr>
        </p:nvGraphicFramePr>
        <p:xfrm>
          <a:off x="5347492" y="1286527"/>
          <a:ext cx="6534825" cy="5056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 name="Espace réservé du contenu 2">
            <a:extLst>
              <a:ext uri="{FF2B5EF4-FFF2-40B4-BE49-F238E27FC236}">
                <a16:creationId xmlns:a16="http://schemas.microsoft.com/office/drawing/2014/main" id="{87B211BC-684E-014D-A87B-81D780D7CCE2}"/>
              </a:ext>
            </a:extLst>
          </p:cNvPr>
          <p:cNvSpPr>
            <a:spLocks noGrp="1"/>
          </p:cNvSpPr>
          <p:nvPr>
            <p:ph idx="1"/>
          </p:nvPr>
        </p:nvSpPr>
        <p:spPr>
          <a:xfrm>
            <a:off x="645130" y="1402079"/>
            <a:ext cx="4946201" cy="5091495"/>
          </a:xfrm>
        </p:spPr>
        <p:txBody>
          <a:bodyPr>
            <a:normAutofit/>
          </a:bodyPr>
          <a:lstStyle/>
          <a:p>
            <a:r>
              <a:rPr lang="fr-FR" sz="1600" dirty="0">
                <a:latin typeface="Avenir Roman" panose="02000503020000020003" pitchFamily="2" charset="0"/>
              </a:rPr>
              <a:t>Critères nécessitant une AIPD</a:t>
            </a:r>
          </a:p>
          <a:p>
            <a:pPr lvl="1"/>
            <a:r>
              <a:rPr lang="fr-FR" sz="1400" dirty="0">
                <a:latin typeface="Avenir Roman" panose="02000503020000020003" pitchFamily="2" charset="0"/>
              </a:rPr>
              <a:t>Systèmes de notation ou d’évaluation</a:t>
            </a:r>
          </a:p>
          <a:p>
            <a:pPr lvl="1"/>
            <a:r>
              <a:rPr lang="fr-FR" sz="1400" dirty="0">
                <a:latin typeface="Avenir Roman" panose="02000503020000020003" pitchFamily="2" charset="0"/>
              </a:rPr>
              <a:t>Prise de décisions automatisées</a:t>
            </a:r>
          </a:p>
          <a:p>
            <a:pPr lvl="1"/>
            <a:r>
              <a:rPr lang="fr-FR" sz="1400" dirty="0">
                <a:latin typeface="Avenir Roman" panose="02000503020000020003" pitchFamily="2" charset="0"/>
              </a:rPr>
              <a:t>Suivi systématique des personnes</a:t>
            </a:r>
          </a:p>
          <a:p>
            <a:pPr lvl="1"/>
            <a:r>
              <a:rPr lang="fr-FR" sz="1400" dirty="0">
                <a:latin typeface="Avenir Roman" panose="02000503020000020003" pitchFamily="2" charset="0"/>
              </a:rPr>
              <a:t>Traitement des données sensibles</a:t>
            </a:r>
          </a:p>
          <a:p>
            <a:pPr lvl="1"/>
            <a:r>
              <a:rPr lang="fr-FR" sz="1400" dirty="0">
                <a:latin typeface="Avenir Roman" panose="02000503020000020003" pitchFamily="2" charset="0"/>
              </a:rPr>
              <a:t>Traitement des données à grande échelle</a:t>
            </a:r>
          </a:p>
          <a:p>
            <a:pPr lvl="1"/>
            <a:r>
              <a:rPr lang="fr-FR" sz="1400" dirty="0">
                <a:latin typeface="Avenir Roman" panose="02000503020000020003" pitchFamily="2" charset="0"/>
              </a:rPr>
              <a:t>Traitement des données de personnes vulnérables</a:t>
            </a:r>
          </a:p>
          <a:p>
            <a:pPr lvl="1"/>
            <a:r>
              <a:rPr lang="fr-FR" sz="1400" dirty="0">
                <a:latin typeface="Avenir Roman" panose="02000503020000020003" pitchFamily="2" charset="0"/>
              </a:rPr>
              <a:t>Traitement de données croisées</a:t>
            </a:r>
          </a:p>
          <a:p>
            <a:pPr lvl="1"/>
            <a:r>
              <a:rPr lang="fr-FR" sz="1400" dirty="0">
                <a:latin typeface="Avenir Roman" panose="02000503020000020003" pitchFamily="2" charset="0"/>
              </a:rPr>
              <a:t>Transfert de données hors UE</a:t>
            </a:r>
          </a:p>
          <a:p>
            <a:pPr lvl="1"/>
            <a:endParaRPr lang="fr-FR" sz="1400" dirty="0">
              <a:latin typeface="Avenir Roman" panose="02000503020000020003" pitchFamily="2" charset="0"/>
            </a:endParaRPr>
          </a:p>
          <a:p>
            <a:pPr lvl="0">
              <a:buClr>
                <a:srgbClr val="1E5155">
                  <a:lumMod val="40000"/>
                  <a:lumOff val="60000"/>
                </a:srgbClr>
              </a:buClr>
            </a:pPr>
            <a:r>
              <a:rPr lang="fr-FR" sz="1600" dirty="0">
                <a:solidFill>
                  <a:prstClr val="white"/>
                </a:solidFill>
                <a:latin typeface="Avenir Roman" panose="02000503020000020003" pitchFamily="2" charset="0"/>
              </a:rPr>
              <a:t>Transmission de l’AIPD à la CNIL</a:t>
            </a:r>
          </a:p>
          <a:p>
            <a:pPr lvl="1">
              <a:buClr>
                <a:srgbClr val="1E5155">
                  <a:lumMod val="40000"/>
                  <a:lumOff val="60000"/>
                </a:srgbClr>
              </a:buClr>
            </a:pPr>
            <a:r>
              <a:rPr lang="fr-FR" sz="1400" dirty="0">
                <a:solidFill>
                  <a:prstClr val="white"/>
                </a:solidFill>
                <a:latin typeface="Avenir Roman" panose="02000503020000020003" pitchFamily="2" charset="0"/>
              </a:rPr>
              <a:t>Si des risques élevés persistent </a:t>
            </a:r>
          </a:p>
          <a:p>
            <a:pPr lvl="1"/>
            <a:r>
              <a:rPr lang="fr-FR" sz="1400" dirty="0">
                <a:latin typeface="Avenir Roman" panose="02000503020000020003" pitchFamily="2" charset="0"/>
              </a:rPr>
              <a:t>Si la loi soumet le traitement à une autorisation préalable</a:t>
            </a:r>
          </a:p>
          <a:p>
            <a:pPr lvl="1"/>
            <a:endParaRPr lang="fr-FR" sz="1600" dirty="0">
              <a:latin typeface="Avenir Roman" panose="02000503020000020003" pitchFamily="2" charset="0"/>
            </a:endParaRPr>
          </a:p>
        </p:txBody>
      </p:sp>
    </p:spTree>
    <p:extLst>
      <p:ext uri="{BB962C8B-B14F-4D97-AF65-F5344CB8AC3E}">
        <p14:creationId xmlns:p14="http://schemas.microsoft.com/office/powerpoint/2010/main" val="93861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fade">
                                      <p:cBhvr>
                                        <p:cTn id="7" dur="500"/>
                                        <p:tgtEl>
                                          <p:spTgt spid="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4">
                                            <p:txEl>
                                              <p:pRg st="1" end="1"/>
                                            </p:txEl>
                                          </p:spTgt>
                                        </p:tgtEl>
                                        <p:attrNameLst>
                                          <p:attrName>style.visibility</p:attrName>
                                        </p:attrNameLst>
                                      </p:cBhvr>
                                      <p:to>
                                        <p:strVal val="visible"/>
                                      </p:to>
                                    </p:set>
                                    <p:animEffect transition="in" filter="fade">
                                      <p:cBhvr>
                                        <p:cTn id="11" dur="500"/>
                                        <p:tgtEl>
                                          <p:spTgt spid="9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4">
                                            <p:txEl>
                                              <p:pRg st="2" end="2"/>
                                            </p:txEl>
                                          </p:spTgt>
                                        </p:tgtEl>
                                        <p:attrNameLst>
                                          <p:attrName>style.visibility</p:attrName>
                                        </p:attrNameLst>
                                      </p:cBhvr>
                                      <p:to>
                                        <p:strVal val="visible"/>
                                      </p:to>
                                    </p:set>
                                    <p:animEffect transition="in" filter="fade">
                                      <p:cBhvr>
                                        <p:cTn id="15" dur="500"/>
                                        <p:tgtEl>
                                          <p:spTgt spid="9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4">
                                            <p:txEl>
                                              <p:pRg st="3" end="3"/>
                                            </p:txEl>
                                          </p:spTgt>
                                        </p:tgtEl>
                                        <p:attrNameLst>
                                          <p:attrName>style.visibility</p:attrName>
                                        </p:attrNameLst>
                                      </p:cBhvr>
                                      <p:to>
                                        <p:strVal val="visible"/>
                                      </p:to>
                                    </p:set>
                                    <p:animEffect transition="in" filter="fade">
                                      <p:cBhvr>
                                        <p:cTn id="19" dur="500"/>
                                        <p:tgtEl>
                                          <p:spTgt spid="9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4">
                                            <p:txEl>
                                              <p:pRg st="4" end="4"/>
                                            </p:txEl>
                                          </p:spTgt>
                                        </p:tgtEl>
                                        <p:attrNameLst>
                                          <p:attrName>style.visibility</p:attrName>
                                        </p:attrNameLst>
                                      </p:cBhvr>
                                      <p:to>
                                        <p:strVal val="visible"/>
                                      </p:to>
                                    </p:set>
                                    <p:animEffect transition="in" filter="fade">
                                      <p:cBhvr>
                                        <p:cTn id="23" dur="500"/>
                                        <p:tgtEl>
                                          <p:spTgt spid="9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4">
                                            <p:txEl>
                                              <p:pRg st="5" end="5"/>
                                            </p:txEl>
                                          </p:spTgt>
                                        </p:tgtEl>
                                        <p:attrNameLst>
                                          <p:attrName>style.visibility</p:attrName>
                                        </p:attrNameLst>
                                      </p:cBhvr>
                                      <p:to>
                                        <p:strVal val="visible"/>
                                      </p:to>
                                    </p:set>
                                    <p:animEffect transition="in" filter="fade">
                                      <p:cBhvr>
                                        <p:cTn id="27" dur="500"/>
                                        <p:tgtEl>
                                          <p:spTgt spid="9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4">
                                            <p:txEl>
                                              <p:pRg st="6" end="6"/>
                                            </p:txEl>
                                          </p:spTgt>
                                        </p:tgtEl>
                                        <p:attrNameLst>
                                          <p:attrName>style.visibility</p:attrName>
                                        </p:attrNameLst>
                                      </p:cBhvr>
                                      <p:to>
                                        <p:strVal val="visible"/>
                                      </p:to>
                                    </p:set>
                                    <p:animEffect transition="in" filter="fade">
                                      <p:cBhvr>
                                        <p:cTn id="31" dur="500"/>
                                        <p:tgtEl>
                                          <p:spTgt spid="94">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4">
                                            <p:txEl>
                                              <p:pRg st="7" end="7"/>
                                            </p:txEl>
                                          </p:spTgt>
                                        </p:tgtEl>
                                        <p:attrNameLst>
                                          <p:attrName>style.visibility</p:attrName>
                                        </p:attrNameLst>
                                      </p:cBhvr>
                                      <p:to>
                                        <p:strVal val="visible"/>
                                      </p:to>
                                    </p:set>
                                    <p:animEffect transition="in" filter="fade">
                                      <p:cBhvr>
                                        <p:cTn id="35" dur="500"/>
                                        <p:tgtEl>
                                          <p:spTgt spid="94">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4">
                                            <p:txEl>
                                              <p:pRg st="8" end="8"/>
                                            </p:txEl>
                                          </p:spTgt>
                                        </p:tgtEl>
                                        <p:attrNameLst>
                                          <p:attrName>style.visibility</p:attrName>
                                        </p:attrNameLst>
                                      </p:cBhvr>
                                      <p:to>
                                        <p:strVal val="visible"/>
                                      </p:to>
                                    </p:set>
                                    <p:animEffect transition="in" filter="fade">
                                      <p:cBhvr>
                                        <p:cTn id="39" dur="500"/>
                                        <p:tgtEl>
                                          <p:spTgt spid="94">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dissolve">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4">
                                            <p:txEl>
                                              <p:pRg st="10" end="10"/>
                                            </p:txEl>
                                          </p:spTgt>
                                        </p:tgtEl>
                                        <p:attrNameLst>
                                          <p:attrName>style.visibility</p:attrName>
                                        </p:attrNameLst>
                                      </p:cBhvr>
                                      <p:to>
                                        <p:strVal val="visible"/>
                                      </p:to>
                                    </p:set>
                                    <p:animEffect transition="in" filter="fade">
                                      <p:cBhvr>
                                        <p:cTn id="49" dur="500"/>
                                        <p:tgtEl>
                                          <p:spTgt spid="94">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4">
                                            <p:txEl>
                                              <p:pRg st="11" end="11"/>
                                            </p:txEl>
                                          </p:spTgt>
                                        </p:tgtEl>
                                        <p:attrNameLst>
                                          <p:attrName>style.visibility</p:attrName>
                                        </p:attrNameLst>
                                      </p:cBhvr>
                                      <p:to>
                                        <p:strVal val="visible"/>
                                      </p:to>
                                    </p:set>
                                    <p:animEffect transition="in" filter="fade">
                                      <p:cBhvr>
                                        <p:cTn id="52" dur="500"/>
                                        <p:tgtEl>
                                          <p:spTgt spid="94">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xEl>
                                              <p:pRg st="12" end="12"/>
                                            </p:txEl>
                                          </p:spTgt>
                                        </p:tgtEl>
                                        <p:attrNameLst>
                                          <p:attrName>style.visibility</p:attrName>
                                        </p:attrNameLst>
                                      </p:cBhvr>
                                      <p:to>
                                        <p:strVal val="visible"/>
                                      </p:to>
                                    </p:set>
                                    <p:animEffect transition="in" filter="fade">
                                      <p:cBhvr>
                                        <p:cTn id="55" dur="500"/>
                                        <p:tgtEl>
                                          <p:spTgt spid="9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3" grpId="0">
        <p:bldAsOne/>
      </p:bldGraphic>
      <p:bldP spid="94"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4916</TotalTime>
  <Words>1859</Words>
  <Application>Microsoft Macintosh PowerPoint</Application>
  <PresentationFormat>Grand écran</PresentationFormat>
  <Paragraphs>417</Paragraphs>
  <Slides>15</Slides>
  <Notes>15</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15</vt:i4>
      </vt:variant>
    </vt:vector>
  </HeadingPairs>
  <TitlesOfParts>
    <vt:vector size="27" baseType="lpstr">
      <vt:lpstr>Arial</vt:lpstr>
      <vt:lpstr>Avenir Roman</vt:lpstr>
      <vt:lpstr>Calibri</vt:lpstr>
      <vt:lpstr>Century Gothic</vt:lpstr>
      <vt:lpstr>Raleway</vt:lpstr>
      <vt:lpstr>Raleway Light</vt:lpstr>
      <vt:lpstr>Raleway Medium</vt:lpstr>
      <vt:lpstr>Roboto</vt:lpstr>
      <vt:lpstr>Tw Cen MT</vt:lpstr>
      <vt:lpstr>Wingdings</vt:lpstr>
      <vt:lpstr>Wingdings 3</vt:lpstr>
      <vt:lpstr>Ion</vt:lpstr>
      <vt:lpstr>Protection de l’Information Digitalisée</vt:lpstr>
      <vt:lpstr>Sommaire</vt:lpstr>
      <vt:lpstr>Problématique</vt:lpstr>
      <vt:lpstr>Problématique</vt:lpstr>
      <vt:lpstr>Législation</vt:lpstr>
      <vt:lpstr>Législation</vt:lpstr>
      <vt:lpstr>Législation</vt:lpstr>
      <vt:lpstr>Solutions mises en places</vt:lpstr>
      <vt:lpstr>Solutions mises en places</vt:lpstr>
      <vt:lpstr>Solutions mises en places</vt:lpstr>
      <vt:lpstr>Présentation PowerPoint</vt:lpstr>
      <vt:lpstr>Limites</vt:lpstr>
      <vt:lpstr>Limites</vt:lpstr>
      <vt:lpstr>Présentation PowerPoint</vt:lpstr>
      <vt:lpstr>Merci pour votre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Kubernetes</dc:title>
  <dc:creator>Clément LEFEVRE</dc:creator>
  <cp:lastModifiedBy>Utilisateur de Microsoft Office</cp:lastModifiedBy>
  <cp:revision>633</cp:revision>
  <cp:lastPrinted>2019-12-03T19:17:28Z</cp:lastPrinted>
  <dcterms:created xsi:type="dcterms:W3CDTF">2019-11-15T12:33:22Z</dcterms:created>
  <dcterms:modified xsi:type="dcterms:W3CDTF">2020-10-31T17:38:30Z</dcterms:modified>
</cp:coreProperties>
</file>